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 id="2147483660" r:id="rId5"/>
  </p:sldMasterIdLst>
  <p:notesMasterIdLst>
    <p:notesMasterId r:id="rId29"/>
  </p:notesMasterIdLst>
  <p:handoutMasterIdLst>
    <p:handoutMasterId r:id="rId30"/>
  </p:handoutMasterIdLst>
  <p:sldIdLst>
    <p:sldId id="312" r:id="rId6"/>
    <p:sldId id="313" r:id="rId7"/>
    <p:sldId id="319" r:id="rId8"/>
    <p:sldId id="315" r:id="rId9"/>
    <p:sldId id="327" r:id="rId10"/>
    <p:sldId id="336" r:id="rId11"/>
    <p:sldId id="337" r:id="rId12"/>
    <p:sldId id="338" r:id="rId13"/>
    <p:sldId id="328" r:id="rId14"/>
    <p:sldId id="335" r:id="rId15"/>
    <p:sldId id="314" r:id="rId16"/>
    <p:sldId id="318" r:id="rId17"/>
    <p:sldId id="316" r:id="rId18"/>
    <p:sldId id="317" r:id="rId19"/>
    <p:sldId id="329" r:id="rId20"/>
    <p:sldId id="325" r:id="rId21"/>
    <p:sldId id="321" r:id="rId22"/>
    <p:sldId id="322" r:id="rId23"/>
    <p:sldId id="324" r:id="rId24"/>
    <p:sldId id="323" r:id="rId25"/>
    <p:sldId id="343" r:id="rId26"/>
    <p:sldId id="331" r:id="rId27"/>
    <p:sldId id="34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0E95BD-AD63-4DFF-9CE5-0BCDA6EB6555}">
          <p14:sldIdLst>
            <p14:sldId id="312"/>
            <p14:sldId id="313"/>
            <p14:sldId id="319"/>
            <p14:sldId id="315"/>
            <p14:sldId id="327"/>
            <p14:sldId id="336"/>
            <p14:sldId id="337"/>
            <p14:sldId id="338"/>
            <p14:sldId id="328"/>
            <p14:sldId id="335"/>
            <p14:sldId id="314"/>
            <p14:sldId id="318"/>
            <p14:sldId id="316"/>
            <p14:sldId id="317"/>
            <p14:sldId id="329"/>
            <p14:sldId id="325"/>
            <p14:sldId id="321"/>
            <p14:sldId id="322"/>
            <p14:sldId id="324"/>
            <p14:sldId id="323"/>
            <p14:sldId id="343"/>
            <p14:sldId id="331"/>
            <p14:sldId id="34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27D41-9803-2193-D96E-ADE26D4F5FDC}" name="Sherman, Ann" initials="AS" userId="S::ann.sherman@ucdenver.edu::53b96c9b-604e-4d43-a5e7-074229ca43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man, Ann" userId="53b96c9b-604e-4d43-a5e7-074229ca43d7" providerId="ADAL" clId="{39B567BF-9774-4D24-B931-1BD6BC4860F6}"/>
    <pc:docChg chg="custSel modSld">
      <pc:chgData name="Sherman, Ann" userId="53b96c9b-604e-4d43-a5e7-074229ca43d7" providerId="ADAL" clId="{39B567BF-9774-4D24-B931-1BD6BC4860F6}" dt="2024-09-09T22:19:00.354" v="13" actId="27636"/>
      <pc:docMkLst>
        <pc:docMk/>
      </pc:docMkLst>
      <pc:sldChg chg="modSp mod">
        <pc:chgData name="Sherman, Ann" userId="53b96c9b-604e-4d43-a5e7-074229ca43d7" providerId="ADAL" clId="{39B567BF-9774-4D24-B931-1BD6BC4860F6}" dt="2024-09-09T22:19:00.354" v="13" actId="27636"/>
        <pc:sldMkLst>
          <pc:docMk/>
          <pc:sldMk cId="2452914098" sldId="340"/>
        </pc:sldMkLst>
        <pc:spChg chg="mod">
          <ac:chgData name="Sherman, Ann" userId="53b96c9b-604e-4d43-a5e7-074229ca43d7" providerId="ADAL" clId="{39B567BF-9774-4D24-B931-1BD6BC4860F6}" dt="2024-09-09T22:19:00.354" v="13" actId="27636"/>
          <ac:spMkLst>
            <pc:docMk/>
            <pc:sldMk cId="2452914098" sldId="340"/>
            <ac:spMk id="2" creationId="{E3429420-3D2C-DB0C-96C8-300651365F3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282163742690046E-2"/>
          <c:y val="0.12916666666666668"/>
          <c:w val="0.49524853801169588"/>
          <c:h val="0.75277777777777777"/>
        </c:manualLayout>
      </c:layout>
      <c:pieChart>
        <c:varyColors val="1"/>
        <c:ser>
          <c:idx val="0"/>
          <c:order val="0"/>
          <c:tx>
            <c:strRef>
              <c:f>Sheet1!$D$7</c:f>
              <c:strCache>
                <c:ptCount val="1"/>
                <c:pt idx="0">
                  <c:v>Undergraduate Tuition</c:v>
                </c:pt>
              </c:strCache>
            </c:strRef>
          </c:tx>
          <c:explosion val="10"/>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EC4F-4CFE-B696-6AA23AB796B4}"/>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EC4F-4CFE-B696-6AA23AB796B4}"/>
              </c:ext>
            </c:extLst>
          </c:dPt>
          <c:dLbls>
            <c:dLbl>
              <c:idx val="0"/>
              <c:layout>
                <c:manualLayout>
                  <c:x val="0.66911348252521052"/>
                  <c:y val="0.15656780402449694"/>
                </c:manualLayout>
              </c:layout>
              <c:showLegendKey val="0"/>
              <c:showVal val="0"/>
              <c:showCatName val="0"/>
              <c:showSerName val="1"/>
              <c:showPercent val="0"/>
              <c:showBubbleSize val="0"/>
              <c:extLst>
                <c:ext xmlns:c15="http://schemas.microsoft.com/office/drawing/2012/chart" uri="{CE6537A1-D6FC-4f65-9D91-7224C49458BB}">
                  <c15:layout>
                    <c:manualLayout>
                      <c:w val="0.24978070175438596"/>
                      <c:h val="0.15983333333333333"/>
                    </c:manualLayout>
                  </c15:layout>
                </c:ext>
                <c:ext xmlns:c16="http://schemas.microsoft.com/office/drawing/2014/chart" uri="{C3380CC4-5D6E-409C-BE32-E72D297353CC}">
                  <c16:uniqueId val="{00000001-EC4F-4CFE-B696-6AA23AB796B4}"/>
                </c:ext>
              </c:extLst>
            </c:dLbl>
            <c:dLbl>
              <c:idx val="1"/>
              <c:layout>
                <c:manualLayout>
                  <c:x val="-0.12252267808629178"/>
                  <c:y val="-7.452187226596686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4F-4CFE-B696-6AA23AB796B4}"/>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Neue Light" panose="02000403000000020004"/>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Sheet1!$F$6:$G$6</c:f>
              <c:strCache>
                <c:ptCount val="2"/>
                <c:pt idx="0">
                  <c:v>Other Academic Units</c:v>
                </c:pt>
                <c:pt idx="1">
                  <c:v>College A</c:v>
                </c:pt>
              </c:strCache>
            </c:strRef>
          </c:cat>
          <c:val>
            <c:numRef>
              <c:f>Sheet1!$F$7:$G$7</c:f>
              <c:numCache>
                <c:formatCode>"$"#,##0_);\("$"#,##0\)</c:formatCode>
                <c:ptCount val="2"/>
                <c:pt idx="0">
                  <c:v>90000000</c:v>
                </c:pt>
                <c:pt idx="1">
                  <c:v>10000000</c:v>
                </c:pt>
              </c:numCache>
            </c:numRef>
          </c:val>
          <c:extLst>
            <c:ext xmlns:c16="http://schemas.microsoft.com/office/drawing/2014/chart" uri="{C3380CC4-5D6E-409C-BE32-E72D297353CC}">
              <c16:uniqueId val="{00000004-EC4F-4CFE-B696-6AA23AB796B4}"/>
            </c:ext>
          </c:extLst>
        </c:ser>
        <c:dLbls>
          <c:showLegendKey val="0"/>
          <c:showVal val="0"/>
          <c:showCatName val="0"/>
          <c:showSerName val="0"/>
          <c:showPercent val="0"/>
          <c:showBubbleSize val="0"/>
          <c:showLeaderLines val="1"/>
        </c:dLbls>
        <c:firstSliceAng val="140"/>
        <c:extLst>
          <c:ext xmlns:c15="http://schemas.microsoft.com/office/drawing/2012/chart" uri="{02D57815-91ED-43cb-92C2-25804820EDAC}">
            <c15:filteredPieSeries>
              <c15:ser>
                <c:idx val="1"/>
                <c:order val="1"/>
                <c:tx>
                  <c:strRef>
                    <c:extLst>
                      <c:ext uri="{02D57815-91ED-43cb-92C2-25804820EDAC}">
                        <c15:formulaRef>
                          <c15:sqref>Sheet1!$D$8</c15:sqref>
                        </c15:formulaRef>
                      </c:ext>
                    </c:extLst>
                    <c:strCache>
                      <c:ptCount val="1"/>
                      <c:pt idx="0">
                        <c:v>Graduate Tuition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EC4F-4CFE-B696-6AA23AB796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EC4F-4CFE-B696-6AA23AB796B4}"/>
                    </c:ext>
                  </c:extLst>
                </c:dPt>
                <c:cat>
                  <c:strRef>
                    <c:extLst>
                      <c:ext uri="{02D57815-91ED-43cb-92C2-25804820EDAC}">
                        <c15:formulaRef>
                          <c15:sqref>Sheet1!$F$6:$G$6</c15:sqref>
                        </c15:formulaRef>
                      </c:ext>
                    </c:extLst>
                    <c:strCache>
                      <c:ptCount val="2"/>
                      <c:pt idx="0">
                        <c:v>Other Academic Units</c:v>
                      </c:pt>
                      <c:pt idx="1">
                        <c:v>College A</c:v>
                      </c:pt>
                    </c:strCache>
                  </c:strRef>
                </c:cat>
                <c:val>
                  <c:numRef>
                    <c:extLst>
                      <c:ext uri="{02D57815-91ED-43cb-92C2-25804820EDAC}">
                        <c15:formulaRef>
                          <c15:sqref>Sheet1!$F$8:$G$8</c15:sqref>
                        </c15:formulaRef>
                      </c:ext>
                    </c:extLst>
                    <c:numCache>
                      <c:formatCode>"$"#,##0_);\("$"#,##0\)</c:formatCode>
                      <c:ptCount val="2"/>
                      <c:pt idx="0">
                        <c:v>32500000</c:v>
                      </c:pt>
                      <c:pt idx="1">
                        <c:v>17500000</c:v>
                      </c:pt>
                    </c:numCache>
                  </c:numRef>
                </c:val>
                <c:extLst>
                  <c:ext xmlns:c16="http://schemas.microsoft.com/office/drawing/2014/chart" uri="{C3380CC4-5D6E-409C-BE32-E72D297353CC}">
                    <c16:uniqueId val="{00000009-EC4F-4CFE-B696-6AA23AB796B4}"/>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Sheet1!$D$9</c15:sqref>
                        </c15:formulaRef>
                      </c:ext>
                    </c:extLst>
                    <c:strCache>
                      <c:ptCount val="1"/>
                      <c:pt idx="0">
                        <c:v>State Funding</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B-EC4F-4CFE-B696-6AA23AB796B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0D-EC4F-4CFE-B696-6AA23AB796B4}"/>
                    </c:ext>
                  </c:extLst>
                </c:dPt>
                <c:cat>
                  <c:strRef>
                    <c:extLst xmlns:c15="http://schemas.microsoft.com/office/drawing/2012/chart">
                      <c:ext xmlns:c15="http://schemas.microsoft.com/office/drawing/2012/chart" uri="{02D57815-91ED-43cb-92C2-25804820EDAC}">
                        <c15:formulaRef>
                          <c15:sqref>Sheet1!$F$6:$G$6</c15:sqref>
                        </c15:formulaRef>
                      </c:ext>
                    </c:extLst>
                    <c:strCache>
                      <c:ptCount val="2"/>
                      <c:pt idx="0">
                        <c:v>Other Academic Units</c:v>
                      </c:pt>
                      <c:pt idx="1">
                        <c:v>College A</c:v>
                      </c:pt>
                    </c:strCache>
                  </c:strRef>
                </c:cat>
                <c:val>
                  <c:numRef>
                    <c:extLst xmlns:c15="http://schemas.microsoft.com/office/drawing/2012/chart">
                      <c:ext xmlns:c15="http://schemas.microsoft.com/office/drawing/2012/chart" uri="{02D57815-91ED-43cb-92C2-25804820EDAC}">
                        <c15:formulaRef>
                          <c15:sqref>Sheet1!$F$9:$G$9</c15:sqref>
                        </c15:formulaRef>
                      </c:ext>
                    </c:extLst>
                    <c:numCache>
                      <c:formatCode>"$"#,##0_);\("$"#,##0\)</c:formatCode>
                      <c:ptCount val="2"/>
                      <c:pt idx="0">
                        <c:v>42500000</c:v>
                      </c:pt>
                      <c:pt idx="1">
                        <c:v>7500000</c:v>
                      </c:pt>
                    </c:numCache>
                  </c:numRef>
                </c:val>
                <c:extLst xmlns:c15="http://schemas.microsoft.com/office/drawing/2012/chart">
                  <c:ext xmlns:c16="http://schemas.microsoft.com/office/drawing/2014/chart" uri="{C3380CC4-5D6E-409C-BE32-E72D297353CC}">
                    <c16:uniqueId val="{0000000E-EC4F-4CFE-B696-6AA23AB796B4}"/>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Sheet1!$D$10</c15:sqref>
                        </c15:formulaRef>
                      </c:ext>
                    </c:extLst>
                    <c:strCache>
                      <c:ptCount val="1"/>
                      <c:pt idx="0">
                        <c:v>Auxiliary Revenue</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0-EC4F-4CFE-B696-6AA23AB796B4}"/>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2-EC4F-4CFE-B696-6AA23AB796B4}"/>
                    </c:ext>
                  </c:extLst>
                </c:dPt>
                <c:cat>
                  <c:strRef>
                    <c:extLst xmlns:c15="http://schemas.microsoft.com/office/drawing/2012/chart">
                      <c:ext xmlns:c15="http://schemas.microsoft.com/office/drawing/2012/chart" uri="{02D57815-91ED-43cb-92C2-25804820EDAC}">
                        <c15:formulaRef>
                          <c15:sqref>Sheet1!$F$6:$G$6</c15:sqref>
                        </c15:formulaRef>
                      </c:ext>
                    </c:extLst>
                    <c:strCache>
                      <c:ptCount val="2"/>
                      <c:pt idx="0">
                        <c:v>Other Academic Units</c:v>
                      </c:pt>
                      <c:pt idx="1">
                        <c:v>College A</c:v>
                      </c:pt>
                    </c:strCache>
                  </c:strRef>
                </c:cat>
                <c:val>
                  <c:numRef>
                    <c:extLst xmlns:c15="http://schemas.microsoft.com/office/drawing/2012/chart">
                      <c:ext xmlns:c15="http://schemas.microsoft.com/office/drawing/2012/chart" uri="{02D57815-91ED-43cb-92C2-25804820EDAC}">
                        <c15:formulaRef>
                          <c15:sqref>Sheet1!$F$10:$G$10</c15:sqref>
                        </c15:formulaRef>
                      </c:ext>
                    </c:extLst>
                    <c:numCache>
                      <c:formatCode>"$"#,##0_);\("$"#,##0\)</c:formatCode>
                      <c:ptCount val="2"/>
                      <c:pt idx="0">
                        <c:v>0</c:v>
                      </c:pt>
                      <c:pt idx="1">
                        <c:v>5000000</c:v>
                      </c:pt>
                    </c:numCache>
                  </c:numRef>
                </c:val>
                <c:extLst xmlns:c15="http://schemas.microsoft.com/office/drawing/2012/chart">
                  <c:ext xmlns:c16="http://schemas.microsoft.com/office/drawing/2014/chart" uri="{C3380CC4-5D6E-409C-BE32-E72D297353CC}">
                    <c16:uniqueId val="{00000013-EC4F-4CFE-B696-6AA23AB796B4}"/>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Neue Light" panose="02000403000000020004"/>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37573099415206"/>
          <c:y val="0.12361111111111112"/>
          <c:w val="0.4367690058479532"/>
          <c:h val="0.66388888888888886"/>
        </c:manualLayout>
      </c:layout>
      <c:pieChart>
        <c:varyColors val="1"/>
        <c:ser>
          <c:idx val="1"/>
          <c:order val="1"/>
          <c:tx>
            <c:strRef>
              <c:f>Sheet1!$D$8</c:f>
              <c:strCache>
                <c:ptCount val="1"/>
                <c:pt idx="0">
                  <c:v>Graduate Tuition</c:v>
                </c:pt>
              </c:strCache>
            </c:strRef>
          </c:tx>
          <c:spPr>
            <a:solidFill>
              <a:schemeClr val="accent4">
                <a:lumMod val="75000"/>
              </a:schemeClr>
            </a:solidFill>
          </c:spPr>
          <c:explosion val="10"/>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F01A-4073-B602-111926A39F05}"/>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F01A-4073-B602-111926A39F05}"/>
              </c:ext>
            </c:extLst>
          </c:dPt>
          <c:dLbls>
            <c:dLbl>
              <c:idx val="0"/>
              <c:layout>
                <c:manualLayout>
                  <c:x val="-0.49825798913293734"/>
                  <c:y val="-0.25328958880139985"/>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F01A-4073-B602-111926A39F05}"/>
                </c:ext>
              </c:extLst>
            </c:dLbl>
            <c:dLbl>
              <c:idx val="1"/>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1A-4073-B602-111926A39F05}"/>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Neue Light" panose="02000403000000020004"/>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Sheet1!$F$6:$G$6</c:f>
              <c:strCache>
                <c:ptCount val="2"/>
                <c:pt idx="0">
                  <c:v>Other Academic Units</c:v>
                </c:pt>
                <c:pt idx="1">
                  <c:v>College A</c:v>
                </c:pt>
              </c:strCache>
            </c:strRef>
          </c:cat>
          <c:val>
            <c:numRef>
              <c:f>Sheet1!$F$8:$G$8</c:f>
              <c:numCache>
                <c:formatCode>"$"#,##0_);\("$"#,##0\)</c:formatCode>
                <c:ptCount val="2"/>
                <c:pt idx="0">
                  <c:v>32500000</c:v>
                </c:pt>
                <c:pt idx="1">
                  <c:v>17500000</c:v>
                </c:pt>
              </c:numCache>
            </c:numRef>
          </c:val>
          <c:extLst>
            <c:ext xmlns:c16="http://schemas.microsoft.com/office/drawing/2014/chart" uri="{C3380CC4-5D6E-409C-BE32-E72D297353CC}">
              <c16:uniqueId val="{00000004-F01A-4073-B602-111926A39F05}"/>
            </c:ext>
          </c:extLst>
        </c:ser>
        <c:dLbls>
          <c:showLegendKey val="0"/>
          <c:showVal val="0"/>
          <c:showCatName val="0"/>
          <c:showSerName val="0"/>
          <c:showPercent val="0"/>
          <c:showBubbleSize val="0"/>
          <c:showLeaderLines val="0"/>
        </c:dLbls>
        <c:firstSliceAng val="326"/>
        <c:extLst>
          <c:ext xmlns:c15="http://schemas.microsoft.com/office/drawing/2012/chart" uri="{02D57815-91ED-43cb-92C2-25804820EDAC}">
            <c15:filteredPieSeries>
              <c15:ser>
                <c:idx val="0"/>
                <c:order val="0"/>
                <c:tx>
                  <c:strRef>
                    <c:extLst>
                      <c:ext uri="{02D57815-91ED-43cb-92C2-25804820EDAC}">
                        <c15:formulaRef>
                          <c15:sqref>Sheet1!$D$7</c15:sqref>
                        </c15:formulaRef>
                      </c:ext>
                    </c:extLst>
                    <c:strCache>
                      <c:ptCount val="1"/>
                      <c:pt idx="0">
                        <c:v>Undergraduate Tuition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F01A-4073-B602-111926A39F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F01A-4073-B602-111926A39F05}"/>
                    </c:ext>
                  </c:extLst>
                </c:dPt>
                <c:dLbls>
                  <c:dLbl>
                    <c:idx val="0"/>
                    <c:layout>
                      <c:manualLayout>
                        <c:x val="6.0175491607567114E-3"/>
                        <c:y val="-4.6996948505897661E-2"/>
                      </c:manualLayout>
                    </c:layout>
                    <c:showLegendKey val="0"/>
                    <c:showVal val="0"/>
                    <c:showCatName val="0"/>
                    <c:showSerName val="1"/>
                    <c:showPercent val="0"/>
                    <c:showBubbleSize val="0"/>
                    <c:extLst>
                      <c:ext uri="{CE6537A1-D6FC-4f65-9D91-7224C49458BB}"/>
                      <c:ext xmlns:c16="http://schemas.microsoft.com/office/drawing/2014/chart" uri="{C3380CC4-5D6E-409C-BE32-E72D297353CC}">
                        <c16:uniqueId val="{00000006-F01A-4073-B602-111926A39F0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Helvetica Neue Light" panose="02000403000000020004"/>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Sheet1!$F$6:$G$6</c15:sqref>
                        </c15:formulaRef>
                      </c:ext>
                    </c:extLst>
                    <c:strCache>
                      <c:ptCount val="2"/>
                      <c:pt idx="0">
                        <c:v>Other Academic Units</c:v>
                      </c:pt>
                      <c:pt idx="1">
                        <c:v>College A</c:v>
                      </c:pt>
                    </c:strCache>
                  </c:strRef>
                </c:cat>
                <c:val>
                  <c:numRef>
                    <c:extLst>
                      <c:ext uri="{02D57815-91ED-43cb-92C2-25804820EDAC}">
                        <c15:formulaRef>
                          <c15:sqref>Sheet1!$F$7:$G$7</c15:sqref>
                        </c15:formulaRef>
                      </c:ext>
                    </c:extLst>
                    <c:numCache>
                      <c:formatCode>"$"#,##0_);\("$"#,##0\)</c:formatCode>
                      <c:ptCount val="2"/>
                      <c:pt idx="0">
                        <c:v>90000000</c:v>
                      </c:pt>
                      <c:pt idx="1">
                        <c:v>10000000</c:v>
                      </c:pt>
                    </c:numCache>
                  </c:numRef>
                </c:val>
                <c:extLst>
                  <c:ext xmlns:c16="http://schemas.microsoft.com/office/drawing/2014/chart" uri="{C3380CC4-5D6E-409C-BE32-E72D297353CC}">
                    <c16:uniqueId val="{00000009-F01A-4073-B602-111926A39F05}"/>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Sheet1!$D$9</c15:sqref>
                        </c15:formulaRef>
                      </c:ext>
                    </c:extLst>
                    <c:strCache>
                      <c:ptCount val="1"/>
                      <c:pt idx="0">
                        <c:v>State Funding</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B-F01A-4073-B602-111926A39F05}"/>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0D-F01A-4073-B602-111926A39F05}"/>
                    </c:ext>
                  </c:extLst>
                </c:dPt>
                <c:cat>
                  <c:strRef>
                    <c:extLst xmlns:c15="http://schemas.microsoft.com/office/drawing/2012/chart">
                      <c:ext xmlns:c15="http://schemas.microsoft.com/office/drawing/2012/chart" uri="{02D57815-91ED-43cb-92C2-25804820EDAC}">
                        <c15:formulaRef>
                          <c15:sqref>Sheet1!$F$6:$G$6</c15:sqref>
                        </c15:formulaRef>
                      </c:ext>
                    </c:extLst>
                    <c:strCache>
                      <c:ptCount val="2"/>
                      <c:pt idx="0">
                        <c:v>Other Academic Units</c:v>
                      </c:pt>
                      <c:pt idx="1">
                        <c:v>College A</c:v>
                      </c:pt>
                    </c:strCache>
                  </c:strRef>
                </c:cat>
                <c:val>
                  <c:numRef>
                    <c:extLst xmlns:c15="http://schemas.microsoft.com/office/drawing/2012/chart">
                      <c:ext xmlns:c15="http://schemas.microsoft.com/office/drawing/2012/chart" uri="{02D57815-91ED-43cb-92C2-25804820EDAC}">
                        <c15:formulaRef>
                          <c15:sqref>Sheet1!$F$9:$G$9</c15:sqref>
                        </c15:formulaRef>
                      </c:ext>
                    </c:extLst>
                    <c:numCache>
                      <c:formatCode>"$"#,##0_);\("$"#,##0\)</c:formatCode>
                      <c:ptCount val="2"/>
                      <c:pt idx="0">
                        <c:v>42500000</c:v>
                      </c:pt>
                      <c:pt idx="1">
                        <c:v>7500000</c:v>
                      </c:pt>
                    </c:numCache>
                  </c:numRef>
                </c:val>
                <c:extLst xmlns:c15="http://schemas.microsoft.com/office/drawing/2012/chart">
                  <c:ext xmlns:c16="http://schemas.microsoft.com/office/drawing/2014/chart" uri="{C3380CC4-5D6E-409C-BE32-E72D297353CC}">
                    <c16:uniqueId val="{0000000E-F01A-4073-B602-111926A39F05}"/>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Sheet1!$D$10</c15:sqref>
                        </c15:formulaRef>
                      </c:ext>
                    </c:extLst>
                    <c:strCache>
                      <c:ptCount val="1"/>
                      <c:pt idx="0">
                        <c:v>Auxiliary Revenue</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0-F01A-4073-B602-111926A39F05}"/>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2-F01A-4073-B602-111926A39F05}"/>
                    </c:ext>
                  </c:extLst>
                </c:dPt>
                <c:cat>
                  <c:strRef>
                    <c:extLst xmlns:c15="http://schemas.microsoft.com/office/drawing/2012/chart">
                      <c:ext xmlns:c15="http://schemas.microsoft.com/office/drawing/2012/chart" uri="{02D57815-91ED-43cb-92C2-25804820EDAC}">
                        <c15:formulaRef>
                          <c15:sqref>Sheet1!$F$6:$G$6</c15:sqref>
                        </c15:formulaRef>
                      </c:ext>
                    </c:extLst>
                    <c:strCache>
                      <c:ptCount val="2"/>
                      <c:pt idx="0">
                        <c:v>Other Academic Units</c:v>
                      </c:pt>
                      <c:pt idx="1">
                        <c:v>College A</c:v>
                      </c:pt>
                    </c:strCache>
                  </c:strRef>
                </c:cat>
                <c:val>
                  <c:numRef>
                    <c:extLst xmlns:c15="http://schemas.microsoft.com/office/drawing/2012/chart">
                      <c:ext xmlns:c15="http://schemas.microsoft.com/office/drawing/2012/chart" uri="{02D57815-91ED-43cb-92C2-25804820EDAC}">
                        <c15:formulaRef>
                          <c15:sqref>Sheet1!$F$10:$G$10</c15:sqref>
                        </c15:formulaRef>
                      </c:ext>
                    </c:extLst>
                    <c:numCache>
                      <c:formatCode>"$"#,##0_);\("$"#,##0\)</c:formatCode>
                      <c:ptCount val="2"/>
                      <c:pt idx="0">
                        <c:v>0</c:v>
                      </c:pt>
                      <c:pt idx="1">
                        <c:v>5000000</c:v>
                      </c:pt>
                    </c:numCache>
                  </c:numRef>
                </c:val>
                <c:extLst xmlns:c15="http://schemas.microsoft.com/office/drawing/2012/chart">
                  <c:ext xmlns:c16="http://schemas.microsoft.com/office/drawing/2014/chart" uri="{C3380CC4-5D6E-409C-BE32-E72D297353CC}">
                    <c16:uniqueId val="{00000013-F01A-4073-B602-111926A39F05}"/>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Neue Light" panose="02000403000000020004"/>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62280701754381E-2"/>
          <c:y val="0.12361111111111112"/>
          <c:w val="0.42580409356725146"/>
          <c:h val="0.64722222222222225"/>
        </c:manualLayout>
      </c:layout>
      <c:pieChart>
        <c:varyColors val="1"/>
        <c:ser>
          <c:idx val="2"/>
          <c:order val="2"/>
          <c:tx>
            <c:strRef>
              <c:f>Sheet1!$D$9</c:f>
              <c:strCache>
                <c:ptCount val="1"/>
                <c:pt idx="0">
                  <c:v>State Funding</c:v>
                </c:pt>
              </c:strCache>
            </c:strRef>
          </c:tx>
          <c:explosion val="9"/>
          <c:dPt>
            <c:idx val="0"/>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01A3-4D81-AB3F-A8B562DF1501}"/>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01A3-4D81-AB3F-A8B562DF1501}"/>
              </c:ext>
            </c:extLst>
          </c:dPt>
          <c:dLbls>
            <c:dLbl>
              <c:idx val="0"/>
              <c:layout>
                <c:manualLayout>
                  <c:x val="0.62091967122530733"/>
                  <c:y val="-9.377865266841645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01A3-4D81-AB3F-A8B562DF1501}"/>
                </c:ext>
              </c:extLst>
            </c:dLbl>
            <c:dLbl>
              <c:idx val="1"/>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A3-4D81-AB3F-A8B562DF1501}"/>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elvetica Neue Light" panose="02000403000000020004"/>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DataLabelsRange val="1"/>
              </c:ext>
            </c:extLst>
          </c:dLbls>
          <c:cat>
            <c:strRef>
              <c:f>Sheet1!$F$6:$G$6</c:f>
              <c:strCache>
                <c:ptCount val="2"/>
                <c:pt idx="0">
                  <c:v>Other Academic Units</c:v>
                </c:pt>
                <c:pt idx="1">
                  <c:v>College A</c:v>
                </c:pt>
              </c:strCache>
            </c:strRef>
          </c:cat>
          <c:val>
            <c:numRef>
              <c:f>Sheet1!$F$9:$G$9</c:f>
              <c:numCache>
                <c:formatCode>"$"#,##0_);\("$"#,##0\)</c:formatCode>
                <c:ptCount val="2"/>
                <c:pt idx="0">
                  <c:v>42500000</c:v>
                </c:pt>
                <c:pt idx="1">
                  <c:v>7500000</c:v>
                </c:pt>
              </c:numCache>
            </c:numRef>
          </c:val>
          <c:extLst>
            <c:ext xmlns:c16="http://schemas.microsoft.com/office/drawing/2014/chart" uri="{C3380CC4-5D6E-409C-BE32-E72D297353CC}">
              <c16:uniqueId val="{00000004-01A3-4D81-AB3F-A8B562DF1501}"/>
            </c:ext>
          </c:extLst>
        </c:ser>
        <c:dLbls>
          <c:showLegendKey val="0"/>
          <c:showVal val="0"/>
          <c:showCatName val="0"/>
          <c:showSerName val="0"/>
          <c:showPercent val="0"/>
          <c:showBubbleSize val="0"/>
          <c:showLeaderLines val="0"/>
        </c:dLbls>
        <c:firstSliceAng val="92"/>
        <c:extLst>
          <c:ext xmlns:c15="http://schemas.microsoft.com/office/drawing/2012/chart" uri="{02D57815-91ED-43cb-92C2-25804820EDAC}">
            <c15:filteredPieSeries>
              <c15:ser>
                <c:idx val="0"/>
                <c:order val="0"/>
                <c:tx>
                  <c:strRef>
                    <c:extLst>
                      <c:ext uri="{02D57815-91ED-43cb-92C2-25804820EDAC}">
                        <c15:formulaRef>
                          <c15:sqref>Sheet1!$D$7</c15:sqref>
                        </c15:formulaRef>
                      </c:ext>
                    </c:extLst>
                    <c:strCache>
                      <c:ptCount val="1"/>
                      <c:pt idx="0">
                        <c:v>Undergraduate Tuition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01A3-4D81-AB3F-A8B562DF150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01A3-4D81-AB3F-A8B562DF1501}"/>
                    </c:ext>
                  </c:extLst>
                </c:dPt>
                <c:cat>
                  <c:strRef>
                    <c:extLst>
                      <c:ext uri="{02D57815-91ED-43cb-92C2-25804820EDAC}">
                        <c15:formulaRef>
                          <c15:sqref>Sheet1!$F$6:$G$6</c15:sqref>
                        </c15:formulaRef>
                      </c:ext>
                    </c:extLst>
                    <c:strCache>
                      <c:ptCount val="2"/>
                      <c:pt idx="0">
                        <c:v>Other Academic Units</c:v>
                      </c:pt>
                      <c:pt idx="1">
                        <c:v>College A</c:v>
                      </c:pt>
                    </c:strCache>
                  </c:strRef>
                </c:cat>
                <c:val>
                  <c:numRef>
                    <c:extLst>
                      <c:ext uri="{02D57815-91ED-43cb-92C2-25804820EDAC}">
                        <c15:formulaRef>
                          <c15:sqref>Sheet1!$F$7:$G$7</c15:sqref>
                        </c15:formulaRef>
                      </c:ext>
                    </c:extLst>
                    <c:numCache>
                      <c:formatCode>"$"#,##0_);\("$"#,##0\)</c:formatCode>
                      <c:ptCount val="2"/>
                      <c:pt idx="0">
                        <c:v>90000000</c:v>
                      </c:pt>
                      <c:pt idx="1">
                        <c:v>10000000</c:v>
                      </c:pt>
                    </c:numCache>
                  </c:numRef>
                </c:val>
                <c:extLst>
                  <c:ext xmlns:c16="http://schemas.microsoft.com/office/drawing/2014/chart" uri="{C3380CC4-5D6E-409C-BE32-E72D297353CC}">
                    <c16:uniqueId val="{00000009-01A3-4D81-AB3F-A8B562DF1501}"/>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Sheet1!$D$8</c15:sqref>
                        </c15:formulaRef>
                      </c:ext>
                    </c:extLst>
                    <c:strCache>
                      <c:ptCount val="1"/>
                      <c:pt idx="0">
                        <c:v>Graduate Tuition</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B-01A3-4D81-AB3F-A8B562DF1501}"/>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0D-01A3-4D81-AB3F-A8B562DF1501}"/>
                    </c:ext>
                  </c:extLst>
                </c:dPt>
                <c:cat>
                  <c:strRef>
                    <c:extLst xmlns:c15="http://schemas.microsoft.com/office/drawing/2012/chart">
                      <c:ext xmlns:c15="http://schemas.microsoft.com/office/drawing/2012/chart" uri="{02D57815-91ED-43cb-92C2-25804820EDAC}">
                        <c15:formulaRef>
                          <c15:sqref>Sheet1!$F$6:$G$6</c15:sqref>
                        </c15:formulaRef>
                      </c:ext>
                    </c:extLst>
                    <c:strCache>
                      <c:ptCount val="2"/>
                      <c:pt idx="0">
                        <c:v>Other Academic Units</c:v>
                      </c:pt>
                      <c:pt idx="1">
                        <c:v>College A</c:v>
                      </c:pt>
                    </c:strCache>
                  </c:strRef>
                </c:cat>
                <c:val>
                  <c:numRef>
                    <c:extLst xmlns:c15="http://schemas.microsoft.com/office/drawing/2012/chart">
                      <c:ext xmlns:c15="http://schemas.microsoft.com/office/drawing/2012/chart" uri="{02D57815-91ED-43cb-92C2-25804820EDAC}">
                        <c15:formulaRef>
                          <c15:sqref>Sheet1!$F$8:$G$8</c15:sqref>
                        </c15:formulaRef>
                      </c:ext>
                    </c:extLst>
                    <c:numCache>
                      <c:formatCode>"$"#,##0_);\("$"#,##0\)</c:formatCode>
                      <c:ptCount val="2"/>
                      <c:pt idx="0">
                        <c:v>32500000</c:v>
                      </c:pt>
                      <c:pt idx="1">
                        <c:v>17500000</c:v>
                      </c:pt>
                    </c:numCache>
                  </c:numRef>
                </c:val>
                <c:extLst xmlns:c15="http://schemas.microsoft.com/office/drawing/2012/chart">
                  <c:ext xmlns:c16="http://schemas.microsoft.com/office/drawing/2014/chart" uri="{C3380CC4-5D6E-409C-BE32-E72D297353CC}">
                    <c16:uniqueId val="{0000000E-01A3-4D81-AB3F-A8B562DF1501}"/>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Sheet1!$D$10</c15:sqref>
                        </c15:formulaRef>
                      </c:ext>
                    </c:extLst>
                    <c:strCache>
                      <c:ptCount val="1"/>
                      <c:pt idx="0">
                        <c:v>Auxiliary Revenue</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0-01A3-4D81-AB3F-A8B562DF1501}"/>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2-01A3-4D81-AB3F-A8B562DF1501}"/>
                    </c:ext>
                  </c:extLst>
                </c:dPt>
                <c:cat>
                  <c:strRef>
                    <c:extLst xmlns:c15="http://schemas.microsoft.com/office/drawing/2012/chart">
                      <c:ext xmlns:c15="http://schemas.microsoft.com/office/drawing/2012/chart" uri="{02D57815-91ED-43cb-92C2-25804820EDAC}">
                        <c15:formulaRef>
                          <c15:sqref>Sheet1!$F$6:$G$6</c15:sqref>
                        </c15:formulaRef>
                      </c:ext>
                    </c:extLst>
                    <c:strCache>
                      <c:ptCount val="2"/>
                      <c:pt idx="0">
                        <c:v>Other Academic Units</c:v>
                      </c:pt>
                      <c:pt idx="1">
                        <c:v>College A</c:v>
                      </c:pt>
                    </c:strCache>
                  </c:strRef>
                </c:cat>
                <c:val>
                  <c:numRef>
                    <c:extLst xmlns:c15="http://schemas.microsoft.com/office/drawing/2012/chart">
                      <c:ext xmlns:c15="http://schemas.microsoft.com/office/drawing/2012/chart" uri="{02D57815-91ED-43cb-92C2-25804820EDAC}">
                        <c15:formulaRef>
                          <c15:sqref>Sheet1!$F$10:$G$10</c15:sqref>
                        </c15:formulaRef>
                      </c:ext>
                    </c:extLst>
                    <c:numCache>
                      <c:formatCode>"$"#,##0_);\("$"#,##0\)</c:formatCode>
                      <c:ptCount val="2"/>
                      <c:pt idx="0">
                        <c:v>0</c:v>
                      </c:pt>
                      <c:pt idx="1">
                        <c:v>5000000</c:v>
                      </c:pt>
                    </c:numCache>
                  </c:numRef>
                </c:val>
                <c:extLst xmlns:c15="http://schemas.microsoft.com/office/drawing/2012/chart">
                  <c:ext xmlns:c16="http://schemas.microsoft.com/office/drawing/2014/chart" uri="{C3380CC4-5D6E-409C-BE32-E72D297353CC}">
                    <c16:uniqueId val="{00000013-01A3-4D81-AB3F-A8B562DF1501}"/>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Neue Light" panose="02000403000000020004"/>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7B7A67-C0E6-4EFD-A642-AFE93A5D9526}" type="doc">
      <dgm:prSet loTypeId="urn:microsoft.com/office/officeart/2005/8/layout/hProcess11" loCatId="process" qsTypeId="urn:microsoft.com/office/officeart/2005/8/quickstyle/simple1" qsCatId="simple" csTypeId="urn:microsoft.com/office/officeart/2005/8/colors/accent1_2" csCatId="accent1" phldr="1"/>
      <dgm:spPr/>
    </dgm:pt>
    <dgm:pt modelId="{CB8B2195-5C49-4154-9A8C-FA310EE8A2F6}">
      <dgm:prSet phldrT="[Text]" custT="1"/>
      <dgm:spPr/>
      <dgm:t>
        <a:bodyPr/>
        <a:lstStyle/>
        <a:p>
          <a:r>
            <a:rPr lang="en-US" sz="1400" dirty="0">
              <a:solidFill>
                <a:schemeClr val="tx1"/>
              </a:solidFill>
              <a:latin typeface="Helvetica Neue Light" panose="02000403000000020004"/>
            </a:rPr>
            <a:t>January 2017- Project goals, approach, and guiding principles</a:t>
          </a:r>
        </a:p>
      </dgm:t>
    </dgm:pt>
    <dgm:pt modelId="{8013C568-8FA7-40FE-A69C-22CD04A0AEFA}" type="parTrans" cxnId="{70F955F2-6989-4E7C-9271-A158F621CDBB}">
      <dgm:prSet/>
      <dgm:spPr/>
      <dgm:t>
        <a:bodyPr/>
        <a:lstStyle/>
        <a:p>
          <a:endParaRPr lang="en-US" sz="2000">
            <a:solidFill>
              <a:schemeClr val="tx1"/>
            </a:solidFill>
            <a:latin typeface="Helvetica Neue Light" panose="02000403000000020004"/>
          </a:endParaRPr>
        </a:p>
      </dgm:t>
    </dgm:pt>
    <dgm:pt modelId="{FDBCE82C-583B-40E3-97CD-AA2839C3906D}" type="sibTrans" cxnId="{70F955F2-6989-4E7C-9271-A158F621CDBB}">
      <dgm:prSet/>
      <dgm:spPr/>
      <dgm:t>
        <a:bodyPr/>
        <a:lstStyle/>
        <a:p>
          <a:endParaRPr lang="en-US" sz="2000">
            <a:solidFill>
              <a:schemeClr val="tx1"/>
            </a:solidFill>
            <a:latin typeface="Helvetica Neue Light" panose="02000403000000020004"/>
          </a:endParaRPr>
        </a:p>
      </dgm:t>
    </dgm:pt>
    <dgm:pt modelId="{B8803326-A730-41C0-B344-353CF5BD332E}">
      <dgm:prSet phldrT="[Text]" custT="1"/>
      <dgm:spPr/>
      <dgm:t>
        <a:bodyPr/>
        <a:lstStyle/>
        <a:p>
          <a:r>
            <a:rPr lang="en-US" sz="1400" dirty="0">
              <a:solidFill>
                <a:schemeClr val="tx1"/>
              </a:solidFill>
              <a:latin typeface="Helvetica Neue Light" panose="02000403000000020004"/>
            </a:rPr>
            <a:t>January 2017- Model structure and intro to revenue and central support units</a:t>
          </a:r>
        </a:p>
      </dgm:t>
    </dgm:pt>
    <dgm:pt modelId="{FC0F30CD-6756-426A-B010-E37F99D003E7}" type="parTrans" cxnId="{DB3B1950-E7F4-4033-9D7F-95E424095451}">
      <dgm:prSet/>
      <dgm:spPr/>
      <dgm:t>
        <a:bodyPr/>
        <a:lstStyle/>
        <a:p>
          <a:endParaRPr lang="en-US" sz="2000">
            <a:solidFill>
              <a:schemeClr val="tx1"/>
            </a:solidFill>
            <a:latin typeface="Helvetica Neue Light" panose="02000403000000020004"/>
          </a:endParaRPr>
        </a:p>
      </dgm:t>
    </dgm:pt>
    <dgm:pt modelId="{2983C71F-A7FD-4F76-B5D6-76279B19C662}" type="sibTrans" cxnId="{DB3B1950-E7F4-4033-9D7F-95E424095451}">
      <dgm:prSet/>
      <dgm:spPr/>
      <dgm:t>
        <a:bodyPr/>
        <a:lstStyle/>
        <a:p>
          <a:endParaRPr lang="en-US" sz="2000">
            <a:solidFill>
              <a:schemeClr val="tx1"/>
            </a:solidFill>
            <a:latin typeface="Helvetica Neue Light" panose="02000403000000020004"/>
          </a:endParaRPr>
        </a:p>
      </dgm:t>
    </dgm:pt>
    <dgm:pt modelId="{D16D5F8D-0C94-4424-9B8B-68BD3BAC94AD}">
      <dgm:prSet phldrT="[Text]" custT="1"/>
      <dgm:spPr/>
      <dgm:t>
        <a:bodyPr/>
        <a:lstStyle/>
        <a:p>
          <a:r>
            <a:rPr lang="en-US" sz="1400" dirty="0">
              <a:solidFill>
                <a:schemeClr val="tx1"/>
              </a:solidFill>
              <a:latin typeface="Helvetica Neue Light" panose="02000403000000020004"/>
            </a:rPr>
            <a:t>February 2017- Participation fee, subvention, and strategic initiatives</a:t>
          </a:r>
        </a:p>
      </dgm:t>
    </dgm:pt>
    <dgm:pt modelId="{C1EECD84-CF2D-4025-9381-77068B9EC357}" type="parTrans" cxnId="{E9D3095F-B876-4C63-AB9B-483343DB5086}">
      <dgm:prSet/>
      <dgm:spPr/>
      <dgm:t>
        <a:bodyPr/>
        <a:lstStyle/>
        <a:p>
          <a:endParaRPr lang="en-US" sz="2000">
            <a:solidFill>
              <a:schemeClr val="tx1"/>
            </a:solidFill>
            <a:latin typeface="Helvetica Neue Light" panose="02000403000000020004"/>
          </a:endParaRPr>
        </a:p>
      </dgm:t>
    </dgm:pt>
    <dgm:pt modelId="{F944616C-38B5-417E-BCF7-CA596B75E300}" type="sibTrans" cxnId="{E9D3095F-B876-4C63-AB9B-483343DB5086}">
      <dgm:prSet/>
      <dgm:spPr/>
      <dgm:t>
        <a:bodyPr/>
        <a:lstStyle/>
        <a:p>
          <a:endParaRPr lang="en-US" sz="2000">
            <a:solidFill>
              <a:schemeClr val="tx1"/>
            </a:solidFill>
            <a:latin typeface="Helvetica Neue Light" panose="02000403000000020004"/>
          </a:endParaRPr>
        </a:p>
      </dgm:t>
    </dgm:pt>
    <dgm:pt modelId="{4E4BFD1F-4E12-4DBA-A1B6-AF018D69F60C}">
      <dgm:prSet phldrT="[Text]" custT="1"/>
      <dgm:spPr/>
      <dgm:t>
        <a:bodyPr/>
        <a:lstStyle/>
        <a:p>
          <a:r>
            <a:rPr lang="en-US" sz="1400" dirty="0">
              <a:solidFill>
                <a:schemeClr val="tx1"/>
              </a:solidFill>
              <a:latin typeface="Helvetica Neue Light" panose="02000403000000020004"/>
            </a:rPr>
            <a:t>February 2017- Revenue and cost allocation metrics, cost pool content</a:t>
          </a:r>
        </a:p>
      </dgm:t>
    </dgm:pt>
    <dgm:pt modelId="{C142FC6E-E5DD-4C50-B99E-D8AD7872DC75}" type="parTrans" cxnId="{9F32608C-95E3-4132-9516-3D76E35F6D9E}">
      <dgm:prSet/>
      <dgm:spPr/>
      <dgm:t>
        <a:bodyPr/>
        <a:lstStyle/>
        <a:p>
          <a:endParaRPr lang="en-US" sz="2000">
            <a:solidFill>
              <a:schemeClr val="tx1"/>
            </a:solidFill>
            <a:latin typeface="Helvetica Neue Light" panose="02000403000000020004"/>
          </a:endParaRPr>
        </a:p>
      </dgm:t>
    </dgm:pt>
    <dgm:pt modelId="{E31A7C41-F6A2-47F4-9A40-6359BCAB3A85}" type="sibTrans" cxnId="{9F32608C-95E3-4132-9516-3D76E35F6D9E}">
      <dgm:prSet/>
      <dgm:spPr/>
      <dgm:t>
        <a:bodyPr/>
        <a:lstStyle/>
        <a:p>
          <a:endParaRPr lang="en-US" sz="2000">
            <a:solidFill>
              <a:schemeClr val="tx1"/>
            </a:solidFill>
            <a:latin typeface="Helvetica Neue Light" panose="02000403000000020004"/>
          </a:endParaRPr>
        </a:p>
      </dgm:t>
    </dgm:pt>
    <dgm:pt modelId="{CD4DCB2B-7719-42DC-9765-557557E6BA64}">
      <dgm:prSet phldrT="[Text]" custT="1"/>
      <dgm:spPr/>
      <dgm:t>
        <a:bodyPr/>
        <a:lstStyle/>
        <a:p>
          <a:r>
            <a:rPr lang="en-US" sz="1400" dirty="0">
              <a:solidFill>
                <a:schemeClr val="tx1"/>
              </a:solidFill>
              <a:latin typeface="Helvetica Neue Light" panose="02000403000000020004"/>
            </a:rPr>
            <a:t>March 2017- Finalize allocation metric decisions </a:t>
          </a:r>
        </a:p>
      </dgm:t>
    </dgm:pt>
    <dgm:pt modelId="{794E6FE0-6896-4311-9D6A-3C8287376A6C}" type="parTrans" cxnId="{01D54C94-9588-4051-9324-DAE3DA151DA7}">
      <dgm:prSet/>
      <dgm:spPr/>
      <dgm:t>
        <a:bodyPr/>
        <a:lstStyle/>
        <a:p>
          <a:endParaRPr lang="en-US" sz="2000">
            <a:solidFill>
              <a:schemeClr val="tx1"/>
            </a:solidFill>
            <a:latin typeface="Helvetica Neue Light" panose="02000403000000020004"/>
          </a:endParaRPr>
        </a:p>
      </dgm:t>
    </dgm:pt>
    <dgm:pt modelId="{6E2B1807-0821-498F-B2FD-9A45AB9288E4}" type="sibTrans" cxnId="{01D54C94-9588-4051-9324-DAE3DA151DA7}">
      <dgm:prSet/>
      <dgm:spPr/>
      <dgm:t>
        <a:bodyPr/>
        <a:lstStyle/>
        <a:p>
          <a:endParaRPr lang="en-US" sz="2000">
            <a:solidFill>
              <a:schemeClr val="tx1"/>
            </a:solidFill>
            <a:latin typeface="Helvetica Neue Light" panose="02000403000000020004"/>
          </a:endParaRPr>
        </a:p>
      </dgm:t>
    </dgm:pt>
    <dgm:pt modelId="{2DEE2630-F3EA-43EE-9976-126A996F1430}">
      <dgm:prSet phldrT="[Text]" custT="1"/>
      <dgm:spPr/>
      <dgm:t>
        <a:bodyPr/>
        <a:lstStyle/>
        <a:p>
          <a:r>
            <a:rPr lang="en-US" sz="1400" dirty="0">
              <a:solidFill>
                <a:schemeClr val="tx1"/>
              </a:solidFill>
              <a:latin typeface="Helvetica Neue Light" panose="02000403000000020004"/>
            </a:rPr>
            <a:t>March 2017-        In-depth review of budget model flow year-over-year</a:t>
          </a:r>
        </a:p>
      </dgm:t>
    </dgm:pt>
    <dgm:pt modelId="{CA69E28D-9128-4A15-BFC1-97B2DCDCF3DF}" type="parTrans" cxnId="{4D8586C5-16A7-4D26-9B2E-29070F6EE3D7}">
      <dgm:prSet/>
      <dgm:spPr/>
      <dgm:t>
        <a:bodyPr/>
        <a:lstStyle/>
        <a:p>
          <a:endParaRPr lang="en-US" sz="2000">
            <a:solidFill>
              <a:schemeClr val="tx1"/>
            </a:solidFill>
            <a:latin typeface="Helvetica Neue Light" panose="02000403000000020004"/>
          </a:endParaRPr>
        </a:p>
      </dgm:t>
    </dgm:pt>
    <dgm:pt modelId="{2876A890-1665-4A08-B9A8-AE6B64294A0E}" type="sibTrans" cxnId="{4D8586C5-16A7-4D26-9B2E-29070F6EE3D7}">
      <dgm:prSet/>
      <dgm:spPr/>
      <dgm:t>
        <a:bodyPr/>
        <a:lstStyle/>
        <a:p>
          <a:endParaRPr lang="en-US" sz="2000">
            <a:solidFill>
              <a:schemeClr val="tx1"/>
            </a:solidFill>
            <a:latin typeface="Helvetica Neue Light" panose="02000403000000020004"/>
          </a:endParaRPr>
        </a:p>
      </dgm:t>
    </dgm:pt>
    <dgm:pt modelId="{A5BF0391-5985-43F4-8084-69D702F4744B}">
      <dgm:prSet phldrT="[Text]" custT="1"/>
      <dgm:spPr/>
      <dgm:t>
        <a:bodyPr/>
        <a:lstStyle/>
        <a:p>
          <a:r>
            <a:rPr lang="en-US" sz="1400" dirty="0">
              <a:solidFill>
                <a:schemeClr val="tx1"/>
              </a:solidFill>
              <a:latin typeface="Helvetica Neue Light" panose="02000403000000020004"/>
            </a:rPr>
            <a:t>April 2017- Policy decisions</a:t>
          </a:r>
        </a:p>
      </dgm:t>
    </dgm:pt>
    <dgm:pt modelId="{D55B6279-60D8-4030-A3C1-4135D9B1BBB8}" type="parTrans" cxnId="{19BBB6AB-8F45-4FDD-921B-03A654204EFD}">
      <dgm:prSet/>
      <dgm:spPr/>
      <dgm:t>
        <a:bodyPr/>
        <a:lstStyle/>
        <a:p>
          <a:endParaRPr lang="en-US" sz="2000">
            <a:solidFill>
              <a:schemeClr val="tx1"/>
            </a:solidFill>
            <a:latin typeface="Helvetica Neue Light" panose="02000403000000020004"/>
          </a:endParaRPr>
        </a:p>
      </dgm:t>
    </dgm:pt>
    <dgm:pt modelId="{4E972568-354B-476B-A2BE-D76A381B2F80}" type="sibTrans" cxnId="{19BBB6AB-8F45-4FDD-921B-03A654204EFD}">
      <dgm:prSet/>
      <dgm:spPr/>
      <dgm:t>
        <a:bodyPr/>
        <a:lstStyle/>
        <a:p>
          <a:endParaRPr lang="en-US" sz="2000">
            <a:solidFill>
              <a:schemeClr val="tx1"/>
            </a:solidFill>
            <a:latin typeface="Helvetica Neue Light" panose="02000403000000020004"/>
          </a:endParaRPr>
        </a:p>
      </dgm:t>
    </dgm:pt>
    <dgm:pt modelId="{822F647A-76A7-46FE-B39F-F37DAEC9FE77}">
      <dgm:prSet phldrT="[Text]" custT="1"/>
      <dgm:spPr/>
      <dgm:t>
        <a:bodyPr/>
        <a:lstStyle/>
        <a:p>
          <a:r>
            <a:rPr lang="en-US" sz="1400" dirty="0">
              <a:solidFill>
                <a:schemeClr val="tx1"/>
              </a:solidFill>
              <a:latin typeface="Helvetica Neue Light" panose="02000403000000020004"/>
            </a:rPr>
            <a:t>May 2017- Project wrap-up and methodology review</a:t>
          </a:r>
        </a:p>
      </dgm:t>
    </dgm:pt>
    <dgm:pt modelId="{888B0C82-09A5-4398-A472-D8D036620137}" type="parTrans" cxnId="{E3BFC6F3-4E4D-4581-94E8-70029AED0680}">
      <dgm:prSet/>
      <dgm:spPr/>
      <dgm:t>
        <a:bodyPr/>
        <a:lstStyle/>
        <a:p>
          <a:endParaRPr lang="en-US" sz="2000">
            <a:solidFill>
              <a:schemeClr val="tx1"/>
            </a:solidFill>
            <a:latin typeface="Helvetica Neue Light" panose="02000403000000020004"/>
          </a:endParaRPr>
        </a:p>
      </dgm:t>
    </dgm:pt>
    <dgm:pt modelId="{65F765BD-64AE-4330-A3FB-72A7D7430462}" type="sibTrans" cxnId="{E3BFC6F3-4E4D-4581-94E8-70029AED0680}">
      <dgm:prSet/>
      <dgm:spPr/>
      <dgm:t>
        <a:bodyPr/>
        <a:lstStyle/>
        <a:p>
          <a:endParaRPr lang="en-US" sz="2000">
            <a:solidFill>
              <a:schemeClr val="tx1"/>
            </a:solidFill>
            <a:latin typeface="Helvetica Neue Light" panose="02000403000000020004"/>
          </a:endParaRPr>
        </a:p>
      </dgm:t>
    </dgm:pt>
    <dgm:pt modelId="{8C9E64A3-B1B8-42F5-8EE0-6215DC22BBCE}" type="pres">
      <dgm:prSet presAssocID="{F07B7A67-C0E6-4EFD-A642-AFE93A5D9526}" presName="Name0" presStyleCnt="0">
        <dgm:presLayoutVars>
          <dgm:dir/>
          <dgm:resizeHandles val="exact"/>
        </dgm:presLayoutVars>
      </dgm:prSet>
      <dgm:spPr/>
    </dgm:pt>
    <dgm:pt modelId="{FA76B00B-D784-43BE-A98E-76B8E6B95EAE}" type="pres">
      <dgm:prSet presAssocID="{F07B7A67-C0E6-4EFD-A642-AFE93A5D9526}" presName="arrow" presStyleLbl="bgShp" presStyleIdx="0" presStyleCnt="1"/>
      <dgm:spPr/>
    </dgm:pt>
    <dgm:pt modelId="{43D46E31-F717-4A5D-BBE9-19EC4BE8F5CC}" type="pres">
      <dgm:prSet presAssocID="{F07B7A67-C0E6-4EFD-A642-AFE93A5D9526}" presName="points" presStyleCnt="0"/>
      <dgm:spPr/>
    </dgm:pt>
    <dgm:pt modelId="{62702044-E1CC-4C7D-B1FE-3B16F7461B8E}" type="pres">
      <dgm:prSet presAssocID="{CB8B2195-5C49-4154-9A8C-FA310EE8A2F6}" presName="compositeA" presStyleCnt="0"/>
      <dgm:spPr/>
    </dgm:pt>
    <dgm:pt modelId="{BE383436-DE97-4BE9-9E68-8AB4D2D762FE}" type="pres">
      <dgm:prSet presAssocID="{CB8B2195-5C49-4154-9A8C-FA310EE8A2F6}" presName="textA" presStyleLbl="revTx" presStyleIdx="0" presStyleCnt="8">
        <dgm:presLayoutVars>
          <dgm:bulletEnabled val="1"/>
        </dgm:presLayoutVars>
      </dgm:prSet>
      <dgm:spPr/>
    </dgm:pt>
    <dgm:pt modelId="{6BE25454-279D-4DEA-932F-196652B7F2FB}" type="pres">
      <dgm:prSet presAssocID="{CB8B2195-5C49-4154-9A8C-FA310EE8A2F6}" presName="circleA" presStyleLbl="node1" presStyleIdx="0" presStyleCnt="8"/>
      <dgm:spPr/>
    </dgm:pt>
    <dgm:pt modelId="{A11BA302-2FCE-4BA8-8096-C67F71F4F341}" type="pres">
      <dgm:prSet presAssocID="{CB8B2195-5C49-4154-9A8C-FA310EE8A2F6}" presName="spaceA" presStyleCnt="0"/>
      <dgm:spPr/>
    </dgm:pt>
    <dgm:pt modelId="{BE41C684-9B09-4789-8BF5-33167AA92CF2}" type="pres">
      <dgm:prSet presAssocID="{FDBCE82C-583B-40E3-97CD-AA2839C3906D}" presName="space" presStyleCnt="0"/>
      <dgm:spPr/>
    </dgm:pt>
    <dgm:pt modelId="{71A8C2E5-B983-4952-A383-968B06A7978B}" type="pres">
      <dgm:prSet presAssocID="{B8803326-A730-41C0-B344-353CF5BD332E}" presName="compositeB" presStyleCnt="0"/>
      <dgm:spPr/>
    </dgm:pt>
    <dgm:pt modelId="{082C5A82-23D0-4B11-8F78-C30EF963D7F9}" type="pres">
      <dgm:prSet presAssocID="{B8803326-A730-41C0-B344-353CF5BD332E}" presName="textB" presStyleLbl="revTx" presStyleIdx="1" presStyleCnt="8">
        <dgm:presLayoutVars>
          <dgm:bulletEnabled val="1"/>
        </dgm:presLayoutVars>
      </dgm:prSet>
      <dgm:spPr/>
    </dgm:pt>
    <dgm:pt modelId="{A01BFB53-E221-4E04-9986-F63E1F33F555}" type="pres">
      <dgm:prSet presAssocID="{B8803326-A730-41C0-B344-353CF5BD332E}" presName="circleB" presStyleLbl="node1" presStyleIdx="1" presStyleCnt="8"/>
      <dgm:spPr/>
    </dgm:pt>
    <dgm:pt modelId="{B43F2F88-163D-49C7-B587-41ABD878E58E}" type="pres">
      <dgm:prSet presAssocID="{B8803326-A730-41C0-B344-353CF5BD332E}" presName="spaceB" presStyleCnt="0"/>
      <dgm:spPr/>
    </dgm:pt>
    <dgm:pt modelId="{B86CC7BA-4332-42AE-87E7-11C8E2AD5EAE}" type="pres">
      <dgm:prSet presAssocID="{2983C71F-A7FD-4F76-B5D6-76279B19C662}" presName="space" presStyleCnt="0"/>
      <dgm:spPr/>
    </dgm:pt>
    <dgm:pt modelId="{1B2EC85B-18DD-486A-B55E-C387C19CD07B}" type="pres">
      <dgm:prSet presAssocID="{4E4BFD1F-4E12-4DBA-A1B6-AF018D69F60C}" presName="compositeA" presStyleCnt="0"/>
      <dgm:spPr/>
    </dgm:pt>
    <dgm:pt modelId="{0C37086B-8C72-40A8-9C71-191B83D27D43}" type="pres">
      <dgm:prSet presAssocID="{4E4BFD1F-4E12-4DBA-A1B6-AF018D69F60C}" presName="textA" presStyleLbl="revTx" presStyleIdx="2" presStyleCnt="8">
        <dgm:presLayoutVars>
          <dgm:bulletEnabled val="1"/>
        </dgm:presLayoutVars>
      </dgm:prSet>
      <dgm:spPr/>
    </dgm:pt>
    <dgm:pt modelId="{F30B1353-90CF-4F9D-B438-81FC7C0D55F4}" type="pres">
      <dgm:prSet presAssocID="{4E4BFD1F-4E12-4DBA-A1B6-AF018D69F60C}" presName="circleA" presStyleLbl="node1" presStyleIdx="2" presStyleCnt="8"/>
      <dgm:spPr/>
    </dgm:pt>
    <dgm:pt modelId="{85CAD89E-A3A5-4F09-B571-F6504D26D04D}" type="pres">
      <dgm:prSet presAssocID="{4E4BFD1F-4E12-4DBA-A1B6-AF018D69F60C}" presName="spaceA" presStyleCnt="0"/>
      <dgm:spPr/>
    </dgm:pt>
    <dgm:pt modelId="{2E7B0735-46D9-4723-9A04-164854236A6C}" type="pres">
      <dgm:prSet presAssocID="{E31A7C41-F6A2-47F4-9A40-6359BCAB3A85}" presName="space" presStyleCnt="0"/>
      <dgm:spPr/>
    </dgm:pt>
    <dgm:pt modelId="{6D8F4D79-8242-4BF4-B120-8FA6D35A8288}" type="pres">
      <dgm:prSet presAssocID="{D16D5F8D-0C94-4424-9B8B-68BD3BAC94AD}" presName="compositeB" presStyleCnt="0"/>
      <dgm:spPr/>
    </dgm:pt>
    <dgm:pt modelId="{21F7F84C-2D10-484D-9D3A-0137154389EA}" type="pres">
      <dgm:prSet presAssocID="{D16D5F8D-0C94-4424-9B8B-68BD3BAC94AD}" presName="textB" presStyleLbl="revTx" presStyleIdx="3" presStyleCnt="8">
        <dgm:presLayoutVars>
          <dgm:bulletEnabled val="1"/>
        </dgm:presLayoutVars>
      </dgm:prSet>
      <dgm:spPr/>
    </dgm:pt>
    <dgm:pt modelId="{EA62EC0C-E921-4BD5-970F-4044FC9AF56E}" type="pres">
      <dgm:prSet presAssocID="{D16D5F8D-0C94-4424-9B8B-68BD3BAC94AD}" presName="circleB" presStyleLbl="node1" presStyleIdx="3" presStyleCnt="8"/>
      <dgm:spPr/>
    </dgm:pt>
    <dgm:pt modelId="{CFB8DE2D-5813-42D4-B764-1D4C1A4C01C6}" type="pres">
      <dgm:prSet presAssocID="{D16D5F8D-0C94-4424-9B8B-68BD3BAC94AD}" presName="spaceB" presStyleCnt="0"/>
      <dgm:spPr/>
    </dgm:pt>
    <dgm:pt modelId="{AEF33D0B-6AFF-4088-A9E5-4FB197558F99}" type="pres">
      <dgm:prSet presAssocID="{F944616C-38B5-417E-BCF7-CA596B75E300}" presName="space" presStyleCnt="0"/>
      <dgm:spPr/>
    </dgm:pt>
    <dgm:pt modelId="{DA0EE497-46CC-46F8-911F-629ED6C4A665}" type="pres">
      <dgm:prSet presAssocID="{CD4DCB2B-7719-42DC-9765-557557E6BA64}" presName="compositeA" presStyleCnt="0"/>
      <dgm:spPr/>
    </dgm:pt>
    <dgm:pt modelId="{A7D06CC2-9C4D-466F-80A8-08CCBD727E0F}" type="pres">
      <dgm:prSet presAssocID="{CD4DCB2B-7719-42DC-9765-557557E6BA64}" presName="textA" presStyleLbl="revTx" presStyleIdx="4" presStyleCnt="8">
        <dgm:presLayoutVars>
          <dgm:bulletEnabled val="1"/>
        </dgm:presLayoutVars>
      </dgm:prSet>
      <dgm:spPr/>
    </dgm:pt>
    <dgm:pt modelId="{3A19CF9F-1617-42D6-9EDD-F31DE90819A5}" type="pres">
      <dgm:prSet presAssocID="{CD4DCB2B-7719-42DC-9765-557557E6BA64}" presName="circleA" presStyleLbl="node1" presStyleIdx="4" presStyleCnt="8"/>
      <dgm:spPr/>
    </dgm:pt>
    <dgm:pt modelId="{69EE079F-061F-4951-89F0-9ABB9EE1376D}" type="pres">
      <dgm:prSet presAssocID="{CD4DCB2B-7719-42DC-9765-557557E6BA64}" presName="spaceA" presStyleCnt="0"/>
      <dgm:spPr/>
    </dgm:pt>
    <dgm:pt modelId="{9B2AB636-F72F-4568-B99A-54E8AAEBD6D0}" type="pres">
      <dgm:prSet presAssocID="{6E2B1807-0821-498F-B2FD-9A45AB9288E4}" presName="space" presStyleCnt="0"/>
      <dgm:spPr/>
    </dgm:pt>
    <dgm:pt modelId="{42287BAE-74A5-466F-A7C1-615C246C85FA}" type="pres">
      <dgm:prSet presAssocID="{2DEE2630-F3EA-43EE-9976-126A996F1430}" presName="compositeB" presStyleCnt="0"/>
      <dgm:spPr/>
    </dgm:pt>
    <dgm:pt modelId="{944D4ACD-E68B-4BC2-AEFE-EB0CD9D7D819}" type="pres">
      <dgm:prSet presAssocID="{2DEE2630-F3EA-43EE-9976-126A996F1430}" presName="textB" presStyleLbl="revTx" presStyleIdx="5" presStyleCnt="8">
        <dgm:presLayoutVars>
          <dgm:bulletEnabled val="1"/>
        </dgm:presLayoutVars>
      </dgm:prSet>
      <dgm:spPr/>
    </dgm:pt>
    <dgm:pt modelId="{D509C2D4-9745-4274-8C25-1EE768B77335}" type="pres">
      <dgm:prSet presAssocID="{2DEE2630-F3EA-43EE-9976-126A996F1430}" presName="circleB" presStyleLbl="node1" presStyleIdx="5" presStyleCnt="8"/>
      <dgm:spPr/>
    </dgm:pt>
    <dgm:pt modelId="{4D9DB476-40C6-4F97-9F6B-ADAAEF1874AD}" type="pres">
      <dgm:prSet presAssocID="{2DEE2630-F3EA-43EE-9976-126A996F1430}" presName="spaceB" presStyleCnt="0"/>
      <dgm:spPr/>
    </dgm:pt>
    <dgm:pt modelId="{14EBACAC-0CAD-4928-A1C2-AAE467DB8E09}" type="pres">
      <dgm:prSet presAssocID="{2876A890-1665-4A08-B9A8-AE6B64294A0E}" presName="space" presStyleCnt="0"/>
      <dgm:spPr/>
    </dgm:pt>
    <dgm:pt modelId="{65603948-9FF0-4ADD-A2D0-79CD8BDCACDE}" type="pres">
      <dgm:prSet presAssocID="{A5BF0391-5985-43F4-8084-69D702F4744B}" presName="compositeA" presStyleCnt="0"/>
      <dgm:spPr/>
    </dgm:pt>
    <dgm:pt modelId="{7D74B5E2-3847-43BB-9543-593CB6C5818B}" type="pres">
      <dgm:prSet presAssocID="{A5BF0391-5985-43F4-8084-69D702F4744B}" presName="textA" presStyleLbl="revTx" presStyleIdx="6" presStyleCnt="8">
        <dgm:presLayoutVars>
          <dgm:bulletEnabled val="1"/>
        </dgm:presLayoutVars>
      </dgm:prSet>
      <dgm:spPr/>
    </dgm:pt>
    <dgm:pt modelId="{B1AEB23A-945B-40DC-944D-4914784657D4}" type="pres">
      <dgm:prSet presAssocID="{A5BF0391-5985-43F4-8084-69D702F4744B}" presName="circleA" presStyleLbl="node1" presStyleIdx="6" presStyleCnt="8"/>
      <dgm:spPr/>
    </dgm:pt>
    <dgm:pt modelId="{48B9EA22-5EFC-406C-A5BC-76241DC461D2}" type="pres">
      <dgm:prSet presAssocID="{A5BF0391-5985-43F4-8084-69D702F4744B}" presName="spaceA" presStyleCnt="0"/>
      <dgm:spPr/>
    </dgm:pt>
    <dgm:pt modelId="{F42EFB7C-A3BA-40D5-B136-4DF4E3BE9A86}" type="pres">
      <dgm:prSet presAssocID="{4E972568-354B-476B-A2BE-D76A381B2F80}" presName="space" presStyleCnt="0"/>
      <dgm:spPr/>
    </dgm:pt>
    <dgm:pt modelId="{E44C28CE-34BF-4EDD-A722-C2C3C9CC573D}" type="pres">
      <dgm:prSet presAssocID="{822F647A-76A7-46FE-B39F-F37DAEC9FE77}" presName="compositeB" presStyleCnt="0"/>
      <dgm:spPr/>
    </dgm:pt>
    <dgm:pt modelId="{BE9BBD70-B31D-4F31-8851-4CA5D54D7E14}" type="pres">
      <dgm:prSet presAssocID="{822F647A-76A7-46FE-B39F-F37DAEC9FE77}" presName="textB" presStyleLbl="revTx" presStyleIdx="7" presStyleCnt="8">
        <dgm:presLayoutVars>
          <dgm:bulletEnabled val="1"/>
        </dgm:presLayoutVars>
      </dgm:prSet>
      <dgm:spPr/>
    </dgm:pt>
    <dgm:pt modelId="{19FD9ED5-D9ED-4C92-B157-E4830486505C}" type="pres">
      <dgm:prSet presAssocID="{822F647A-76A7-46FE-B39F-F37DAEC9FE77}" presName="circleB" presStyleLbl="node1" presStyleIdx="7" presStyleCnt="8"/>
      <dgm:spPr/>
    </dgm:pt>
    <dgm:pt modelId="{8CA7B8A6-262F-4330-9020-53A25CEC4BFB}" type="pres">
      <dgm:prSet presAssocID="{822F647A-76A7-46FE-B39F-F37DAEC9FE77}" presName="spaceB" presStyleCnt="0"/>
      <dgm:spPr/>
    </dgm:pt>
  </dgm:ptLst>
  <dgm:cxnLst>
    <dgm:cxn modelId="{E9D3095F-B876-4C63-AB9B-483343DB5086}" srcId="{F07B7A67-C0E6-4EFD-A642-AFE93A5D9526}" destId="{D16D5F8D-0C94-4424-9B8B-68BD3BAC94AD}" srcOrd="3" destOrd="0" parTransId="{C1EECD84-CF2D-4025-9381-77068B9EC357}" sibTransId="{F944616C-38B5-417E-BCF7-CA596B75E300}"/>
    <dgm:cxn modelId="{9EBDA362-6043-4177-BF5E-F6B712CBA64C}" type="presOf" srcId="{A5BF0391-5985-43F4-8084-69D702F4744B}" destId="{7D74B5E2-3847-43BB-9543-593CB6C5818B}" srcOrd="0" destOrd="0" presId="urn:microsoft.com/office/officeart/2005/8/layout/hProcess11"/>
    <dgm:cxn modelId="{3A70546C-66AF-4417-80CE-D4698EC6EC03}" type="presOf" srcId="{CD4DCB2B-7719-42DC-9765-557557E6BA64}" destId="{A7D06CC2-9C4D-466F-80A8-08CCBD727E0F}" srcOrd="0" destOrd="0" presId="urn:microsoft.com/office/officeart/2005/8/layout/hProcess11"/>
    <dgm:cxn modelId="{DB3B1950-E7F4-4033-9D7F-95E424095451}" srcId="{F07B7A67-C0E6-4EFD-A642-AFE93A5D9526}" destId="{B8803326-A730-41C0-B344-353CF5BD332E}" srcOrd="1" destOrd="0" parTransId="{FC0F30CD-6756-426A-B010-E37F99D003E7}" sibTransId="{2983C71F-A7FD-4F76-B5D6-76279B19C662}"/>
    <dgm:cxn modelId="{A355BE85-B4A5-4D28-B9B5-1A7A25D76D2D}" type="presOf" srcId="{F07B7A67-C0E6-4EFD-A642-AFE93A5D9526}" destId="{8C9E64A3-B1B8-42F5-8EE0-6215DC22BBCE}" srcOrd="0" destOrd="0" presId="urn:microsoft.com/office/officeart/2005/8/layout/hProcess11"/>
    <dgm:cxn modelId="{9F32608C-95E3-4132-9516-3D76E35F6D9E}" srcId="{F07B7A67-C0E6-4EFD-A642-AFE93A5D9526}" destId="{4E4BFD1F-4E12-4DBA-A1B6-AF018D69F60C}" srcOrd="2" destOrd="0" parTransId="{C142FC6E-E5DD-4C50-B99E-D8AD7872DC75}" sibTransId="{E31A7C41-F6A2-47F4-9A40-6359BCAB3A85}"/>
    <dgm:cxn modelId="{6AF8988F-0177-4F82-9517-EC1E4EBDE0F0}" type="presOf" srcId="{CB8B2195-5C49-4154-9A8C-FA310EE8A2F6}" destId="{BE383436-DE97-4BE9-9E68-8AB4D2D762FE}" srcOrd="0" destOrd="0" presId="urn:microsoft.com/office/officeart/2005/8/layout/hProcess11"/>
    <dgm:cxn modelId="{01D54C94-9588-4051-9324-DAE3DA151DA7}" srcId="{F07B7A67-C0E6-4EFD-A642-AFE93A5D9526}" destId="{CD4DCB2B-7719-42DC-9765-557557E6BA64}" srcOrd="4" destOrd="0" parTransId="{794E6FE0-6896-4311-9D6A-3C8287376A6C}" sibTransId="{6E2B1807-0821-498F-B2FD-9A45AB9288E4}"/>
    <dgm:cxn modelId="{E75AB9A2-285B-4809-AEFD-01ADD7F8D878}" type="presOf" srcId="{822F647A-76A7-46FE-B39F-F37DAEC9FE77}" destId="{BE9BBD70-B31D-4F31-8851-4CA5D54D7E14}" srcOrd="0" destOrd="0" presId="urn:microsoft.com/office/officeart/2005/8/layout/hProcess11"/>
    <dgm:cxn modelId="{ADC955A3-92D9-4B83-AF9B-D8D5106ED046}" type="presOf" srcId="{2DEE2630-F3EA-43EE-9976-126A996F1430}" destId="{944D4ACD-E68B-4BC2-AEFE-EB0CD9D7D819}" srcOrd="0" destOrd="0" presId="urn:microsoft.com/office/officeart/2005/8/layout/hProcess11"/>
    <dgm:cxn modelId="{19BBB6AB-8F45-4FDD-921B-03A654204EFD}" srcId="{F07B7A67-C0E6-4EFD-A642-AFE93A5D9526}" destId="{A5BF0391-5985-43F4-8084-69D702F4744B}" srcOrd="6" destOrd="0" parTransId="{D55B6279-60D8-4030-A3C1-4135D9B1BBB8}" sibTransId="{4E972568-354B-476B-A2BE-D76A381B2F80}"/>
    <dgm:cxn modelId="{DF4E58B8-3114-405D-917F-6EC9AC610439}" type="presOf" srcId="{B8803326-A730-41C0-B344-353CF5BD332E}" destId="{082C5A82-23D0-4B11-8F78-C30EF963D7F9}" srcOrd="0" destOrd="0" presId="urn:microsoft.com/office/officeart/2005/8/layout/hProcess11"/>
    <dgm:cxn modelId="{4D8586C5-16A7-4D26-9B2E-29070F6EE3D7}" srcId="{F07B7A67-C0E6-4EFD-A642-AFE93A5D9526}" destId="{2DEE2630-F3EA-43EE-9976-126A996F1430}" srcOrd="5" destOrd="0" parTransId="{CA69E28D-9128-4A15-BFC1-97B2DCDCF3DF}" sibTransId="{2876A890-1665-4A08-B9A8-AE6B64294A0E}"/>
    <dgm:cxn modelId="{6CC666CB-C9C4-42DC-A0BD-9F9FFE3B3A33}" type="presOf" srcId="{D16D5F8D-0C94-4424-9B8B-68BD3BAC94AD}" destId="{21F7F84C-2D10-484D-9D3A-0137154389EA}" srcOrd="0" destOrd="0" presId="urn:microsoft.com/office/officeart/2005/8/layout/hProcess11"/>
    <dgm:cxn modelId="{6BE919E3-5CF5-472D-A50C-1625DED053D5}" type="presOf" srcId="{4E4BFD1F-4E12-4DBA-A1B6-AF018D69F60C}" destId="{0C37086B-8C72-40A8-9C71-191B83D27D43}" srcOrd="0" destOrd="0" presId="urn:microsoft.com/office/officeart/2005/8/layout/hProcess11"/>
    <dgm:cxn modelId="{70F955F2-6989-4E7C-9271-A158F621CDBB}" srcId="{F07B7A67-C0E6-4EFD-A642-AFE93A5D9526}" destId="{CB8B2195-5C49-4154-9A8C-FA310EE8A2F6}" srcOrd="0" destOrd="0" parTransId="{8013C568-8FA7-40FE-A69C-22CD04A0AEFA}" sibTransId="{FDBCE82C-583B-40E3-97CD-AA2839C3906D}"/>
    <dgm:cxn modelId="{E3BFC6F3-4E4D-4581-94E8-70029AED0680}" srcId="{F07B7A67-C0E6-4EFD-A642-AFE93A5D9526}" destId="{822F647A-76A7-46FE-B39F-F37DAEC9FE77}" srcOrd="7" destOrd="0" parTransId="{888B0C82-09A5-4398-A472-D8D036620137}" sibTransId="{65F765BD-64AE-4330-A3FB-72A7D7430462}"/>
    <dgm:cxn modelId="{EAF24DA0-4762-4231-A63A-16E71904B258}" type="presParOf" srcId="{8C9E64A3-B1B8-42F5-8EE0-6215DC22BBCE}" destId="{FA76B00B-D784-43BE-A98E-76B8E6B95EAE}" srcOrd="0" destOrd="0" presId="urn:microsoft.com/office/officeart/2005/8/layout/hProcess11"/>
    <dgm:cxn modelId="{D9A36CC1-EA27-4437-9C82-4DDC450CBBAE}" type="presParOf" srcId="{8C9E64A3-B1B8-42F5-8EE0-6215DC22BBCE}" destId="{43D46E31-F717-4A5D-BBE9-19EC4BE8F5CC}" srcOrd="1" destOrd="0" presId="urn:microsoft.com/office/officeart/2005/8/layout/hProcess11"/>
    <dgm:cxn modelId="{F527C5B8-FF5D-41B1-A3CF-FF3773B22578}" type="presParOf" srcId="{43D46E31-F717-4A5D-BBE9-19EC4BE8F5CC}" destId="{62702044-E1CC-4C7D-B1FE-3B16F7461B8E}" srcOrd="0" destOrd="0" presId="urn:microsoft.com/office/officeart/2005/8/layout/hProcess11"/>
    <dgm:cxn modelId="{E3629553-88B3-4F55-B867-CF300B756F4B}" type="presParOf" srcId="{62702044-E1CC-4C7D-B1FE-3B16F7461B8E}" destId="{BE383436-DE97-4BE9-9E68-8AB4D2D762FE}" srcOrd="0" destOrd="0" presId="urn:microsoft.com/office/officeart/2005/8/layout/hProcess11"/>
    <dgm:cxn modelId="{BB794462-F829-4163-A572-07AE483506E5}" type="presParOf" srcId="{62702044-E1CC-4C7D-B1FE-3B16F7461B8E}" destId="{6BE25454-279D-4DEA-932F-196652B7F2FB}" srcOrd="1" destOrd="0" presId="urn:microsoft.com/office/officeart/2005/8/layout/hProcess11"/>
    <dgm:cxn modelId="{57140F6B-E132-449A-8AB6-63EEE12D0318}" type="presParOf" srcId="{62702044-E1CC-4C7D-B1FE-3B16F7461B8E}" destId="{A11BA302-2FCE-4BA8-8096-C67F71F4F341}" srcOrd="2" destOrd="0" presId="urn:microsoft.com/office/officeart/2005/8/layout/hProcess11"/>
    <dgm:cxn modelId="{FA8404E8-FCA8-40FB-B420-D2D685280C99}" type="presParOf" srcId="{43D46E31-F717-4A5D-BBE9-19EC4BE8F5CC}" destId="{BE41C684-9B09-4789-8BF5-33167AA92CF2}" srcOrd="1" destOrd="0" presId="urn:microsoft.com/office/officeart/2005/8/layout/hProcess11"/>
    <dgm:cxn modelId="{7CE49AB9-0309-4ABA-BF6C-C9DB5DC682E1}" type="presParOf" srcId="{43D46E31-F717-4A5D-BBE9-19EC4BE8F5CC}" destId="{71A8C2E5-B983-4952-A383-968B06A7978B}" srcOrd="2" destOrd="0" presId="urn:microsoft.com/office/officeart/2005/8/layout/hProcess11"/>
    <dgm:cxn modelId="{30BEC546-79DB-4CE1-9FD7-6C49BBBFFFFA}" type="presParOf" srcId="{71A8C2E5-B983-4952-A383-968B06A7978B}" destId="{082C5A82-23D0-4B11-8F78-C30EF963D7F9}" srcOrd="0" destOrd="0" presId="urn:microsoft.com/office/officeart/2005/8/layout/hProcess11"/>
    <dgm:cxn modelId="{3927FB3C-F405-4A95-AD68-AA521214D1CE}" type="presParOf" srcId="{71A8C2E5-B983-4952-A383-968B06A7978B}" destId="{A01BFB53-E221-4E04-9986-F63E1F33F555}" srcOrd="1" destOrd="0" presId="urn:microsoft.com/office/officeart/2005/8/layout/hProcess11"/>
    <dgm:cxn modelId="{A7CB5604-3C43-4BD9-B621-5D76DD085750}" type="presParOf" srcId="{71A8C2E5-B983-4952-A383-968B06A7978B}" destId="{B43F2F88-163D-49C7-B587-41ABD878E58E}" srcOrd="2" destOrd="0" presId="urn:microsoft.com/office/officeart/2005/8/layout/hProcess11"/>
    <dgm:cxn modelId="{7E88F717-ED36-4220-9FCB-A08A2B53FE2D}" type="presParOf" srcId="{43D46E31-F717-4A5D-BBE9-19EC4BE8F5CC}" destId="{B86CC7BA-4332-42AE-87E7-11C8E2AD5EAE}" srcOrd="3" destOrd="0" presId="urn:microsoft.com/office/officeart/2005/8/layout/hProcess11"/>
    <dgm:cxn modelId="{6E568B65-965E-43A1-BFFC-CDBBE3C0214A}" type="presParOf" srcId="{43D46E31-F717-4A5D-BBE9-19EC4BE8F5CC}" destId="{1B2EC85B-18DD-486A-B55E-C387C19CD07B}" srcOrd="4" destOrd="0" presId="urn:microsoft.com/office/officeart/2005/8/layout/hProcess11"/>
    <dgm:cxn modelId="{80C57B52-8D50-44DB-8007-7B0F3F5D35FA}" type="presParOf" srcId="{1B2EC85B-18DD-486A-B55E-C387C19CD07B}" destId="{0C37086B-8C72-40A8-9C71-191B83D27D43}" srcOrd="0" destOrd="0" presId="urn:microsoft.com/office/officeart/2005/8/layout/hProcess11"/>
    <dgm:cxn modelId="{896E9AA6-A51C-4015-BCB1-1F40B4BEC1ED}" type="presParOf" srcId="{1B2EC85B-18DD-486A-B55E-C387C19CD07B}" destId="{F30B1353-90CF-4F9D-B438-81FC7C0D55F4}" srcOrd="1" destOrd="0" presId="urn:microsoft.com/office/officeart/2005/8/layout/hProcess11"/>
    <dgm:cxn modelId="{3D86A25E-1F86-4201-8F89-4DEAF1517F78}" type="presParOf" srcId="{1B2EC85B-18DD-486A-B55E-C387C19CD07B}" destId="{85CAD89E-A3A5-4F09-B571-F6504D26D04D}" srcOrd="2" destOrd="0" presId="urn:microsoft.com/office/officeart/2005/8/layout/hProcess11"/>
    <dgm:cxn modelId="{948C24F4-315B-4E94-A24A-5C90F0A0E129}" type="presParOf" srcId="{43D46E31-F717-4A5D-BBE9-19EC4BE8F5CC}" destId="{2E7B0735-46D9-4723-9A04-164854236A6C}" srcOrd="5" destOrd="0" presId="urn:microsoft.com/office/officeart/2005/8/layout/hProcess11"/>
    <dgm:cxn modelId="{0DAD0F57-FFC4-49CE-8199-D8A4F0B0DAAE}" type="presParOf" srcId="{43D46E31-F717-4A5D-BBE9-19EC4BE8F5CC}" destId="{6D8F4D79-8242-4BF4-B120-8FA6D35A8288}" srcOrd="6" destOrd="0" presId="urn:microsoft.com/office/officeart/2005/8/layout/hProcess11"/>
    <dgm:cxn modelId="{010EC5A3-336D-42C1-B6EE-8A10A17D1CF8}" type="presParOf" srcId="{6D8F4D79-8242-4BF4-B120-8FA6D35A8288}" destId="{21F7F84C-2D10-484D-9D3A-0137154389EA}" srcOrd="0" destOrd="0" presId="urn:microsoft.com/office/officeart/2005/8/layout/hProcess11"/>
    <dgm:cxn modelId="{645E8C8F-32E2-4546-99A3-A16921E5ECBE}" type="presParOf" srcId="{6D8F4D79-8242-4BF4-B120-8FA6D35A8288}" destId="{EA62EC0C-E921-4BD5-970F-4044FC9AF56E}" srcOrd="1" destOrd="0" presId="urn:microsoft.com/office/officeart/2005/8/layout/hProcess11"/>
    <dgm:cxn modelId="{FB8DCD48-E370-433F-8798-A46845BDBA53}" type="presParOf" srcId="{6D8F4D79-8242-4BF4-B120-8FA6D35A8288}" destId="{CFB8DE2D-5813-42D4-B764-1D4C1A4C01C6}" srcOrd="2" destOrd="0" presId="urn:microsoft.com/office/officeart/2005/8/layout/hProcess11"/>
    <dgm:cxn modelId="{E8638531-AC57-46D2-80E1-40980E1D4457}" type="presParOf" srcId="{43D46E31-F717-4A5D-BBE9-19EC4BE8F5CC}" destId="{AEF33D0B-6AFF-4088-A9E5-4FB197558F99}" srcOrd="7" destOrd="0" presId="urn:microsoft.com/office/officeart/2005/8/layout/hProcess11"/>
    <dgm:cxn modelId="{EAC87949-7B40-4DE9-90A5-553287112358}" type="presParOf" srcId="{43D46E31-F717-4A5D-BBE9-19EC4BE8F5CC}" destId="{DA0EE497-46CC-46F8-911F-629ED6C4A665}" srcOrd="8" destOrd="0" presId="urn:microsoft.com/office/officeart/2005/8/layout/hProcess11"/>
    <dgm:cxn modelId="{ED65D43A-A9D6-4911-AD91-3C71199B87B1}" type="presParOf" srcId="{DA0EE497-46CC-46F8-911F-629ED6C4A665}" destId="{A7D06CC2-9C4D-466F-80A8-08CCBD727E0F}" srcOrd="0" destOrd="0" presId="urn:microsoft.com/office/officeart/2005/8/layout/hProcess11"/>
    <dgm:cxn modelId="{2E54AD40-D5E9-4839-87F4-8647CBE89CB6}" type="presParOf" srcId="{DA0EE497-46CC-46F8-911F-629ED6C4A665}" destId="{3A19CF9F-1617-42D6-9EDD-F31DE90819A5}" srcOrd="1" destOrd="0" presId="urn:microsoft.com/office/officeart/2005/8/layout/hProcess11"/>
    <dgm:cxn modelId="{D3563937-3641-481C-9FCE-63AA06DE07EA}" type="presParOf" srcId="{DA0EE497-46CC-46F8-911F-629ED6C4A665}" destId="{69EE079F-061F-4951-89F0-9ABB9EE1376D}" srcOrd="2" destOrd="0" presId="urn:microsoft.com/office/officeart/2005/8/layout/hProcess11"/>
    <dgm:cxn modelId="{4C29D808-A96D-4728-BF07-B92BA839B552}" type="presParOf" srcId="{43D46E31-F717-4A5D-BBE9-19EC4BE8F5CC}" destId="{9B2AB636-F72F-4568-B99A-54E8AAEBD6D0}" srcOrd="9" destOrd="0" presId="urn:microsoft.com/office/officeart/2005/8/layout/hProcess11"/>
    <dgm:cxn modelId="{3BD90A7C-60F6-49DA-95CA-448099863AB4}" type="presParOf" srcId="{43D46E31-F717-4A5D-BBE9-19EC4BE8F5CC}" destId="{42287BAE-74A5-466F-A7C1-615C246C85FA}" srcOrd="10" destOrd="0" presId="urn:microsoft.com/office/officeart/2005/8/layout/hProcess11"/>
    <dgm:cxn modelId="{765EC9E6-57DD-405E-A065-FC655CBCE526}" type="presParOf" srcId="{42287BAE-74A5-466F-A7C1-615C246C85FA}" destId="{944D4ACD-E68B-4BC2-AEFE-EB0CD9D7D819}" srcOrd="0" destOrd="0" presId="urn:microsoft.com/office/officeart/2005/8/layout/hProcess11"/>
    <dgm:cxn modelId="{248F9703-5860-4CB7-9D36-B2338B7E57C9}" type="presParOf" srcId="{42287BAE-74A5-466F-A7C1-615C246C85FA}" destId="{D509C2D4-9745-4274-8C25-1EE768B77335}" srcOrd="1" destOrd="0" presId="urn:microsoft.com/office/officeart/2005/8/layout/hProcess11"/>
    <dgm:cxn modelId="{F8D45675-0A76-4BC4-8073-5A28D1E9A76B}" type="presParOf" srcId="{42287BAE-74A5-466F-A7C1-615C246C85FA}" destId="{4D9DB476-40C6-4F97-9F6B-ADAAEF1874AD}" srcOrd="2" destOrd="0" presId="urn:microsoft.com/office/officeart/2005/8/layout/hProcess11"/>
    <dgm:cxn modelId="{04D0BF68-3881-4004-B945-1D11E356194E}" type="presParOf" srcId="{43D46E31-F717-4A5D-BBE9-19EC4BE8F5CC}" destId="{14EBACAC-0CAD-4928-A1C2-AAE467DB8E09}" srcOrd="11" destOrd="0" presId="urn:microsoft.com/office/officeart/2005/8/layout/hProcess11"/>
    <dgm:cxn modelId="{D930D703-EC7B-4836-8A55-DC6E41B4C938}" type="presParOf" srcId="{43D46E31-F717-4A5D-BBE9-19EC4BE8F5CC}" destId="{65603948-9FF0-4ADD-A2D0-79CD8BDCACDE}" srcOrd="12" destOrd="0" presId="urn:microsoft.com/office/officeart/2005/8/layout/hProcess11"/>
    <dgm:cxn modelId="{54FA61A0-744B-43B0-94E4-EC70271D46F0}" type="presParOf" srcId="{65603948-9FF0-4ADD-A2D0-79CD8BDCACDE}" destId="{7D74B5E2-3847-43BB-9543-593CB6C5818B}" srcOrd="0" destOrd="0" presId="urn:microsoft.com/office/officeart/2005/8/layout/hProcess11"/>
    <dgm:cxn modelId="{4EA84758-F62A-4FA6-BFA9-B25697F0B396}" type="presParOf" srcId="{65603948-9FF0-4ADD-A2D0-79CD8BDCACDE}" destId="{B1AEB23A-945B-40DC-944D-4914784657D4}" srcOrd="1" destOrd="0" presId="urn:microsoft.com/office/officeart/2005/8/layout/hProcess11"/>
    <dgm:cxn modelId="{8DB6D832-A432-4ACE-B19D-362BE3B1B207}" type="presParOf" srcId="{65603948-9FF0-4ADD-A2D0-79CD8BDCACDE}" destId="{48B9EA22-5EFC-406C-A5BC-76241DC461D2}" srcOrd="2" destOrd="0" presId="urn:microsoft.com/office/officeart/2005/8/layout/hProcess11"/>
    <dgm:cxn modelId="{203A964B-DB8F-4786-8AD9-A714AA0C8FE3}" type="presParOf" srcId="{43D46E31-F717-4A5D-BBE9-19EC4BE8F5CC}" destId="{F42EFB7C-A3BA-40D5-B136-4DF4E3BE9A86}" srcOrd="13" destOrd="0" presId="urn:microsoft.com/office/officeart/2005/8/layout/hProcess11"/>
    <dgm:cxn modelId="{9B35363D-5193-4F10-92F0-16065F0DAD69}" type="presParOf" srcId="{43D46E31-F717-4A5D-BBE9-19EC4BE8F5CC}" destId="{E44C28CE-34BF-4EDD-A722-C2C3C9CC573D}" srcOrd="14" destOrd="0" presId="urn:microsoft.com/office/officeart/2005/8/layout/hProcess11"/>
    <dgm:cxn modelId="{1BED85A1-1C8B-4270-9B17-C3F17EF431D7}" type="presParOf" srcId="{E44C28CE-34BF-4EDD-A722-C2C3C9CC573D}" destId="{BE9BBD70-B31D-4F31-8851-4CA5D54D7E14}" srcOrd="0" destOrd="0" presId="urn:microsoft.com/office/officeart/2005/8/layout/hProcess11"/>
    <dgm:cxn modelId="{3D55DD9F-043E-4862-AD31-9103BF9C1683}" type="presParOf" srcId="{E44C28CE-34BF-4EDD-A722-C2C3C9CC573D}" destId="{19FD9ED5-D9ED-4C92-B157-E4830486505C}" srcOrd="1" destOrd="0" presId="urn:microsoft.com/office/officeart/2005/8/layout/hProcess11"/>
    <dgm:cxn modelId="{91562BC5-0368-496C-8412-7E51CD40C1BC}" type="presParOf" srcId="{E44C28CE-34BF-4EDD-A722-C2C3C9CC573D}" destId="{8CA7B8A6-262F-4330-9020-53A25CEC4BF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81E06E-BC2B-4FBA-AF73-E96189BE6DD0}" type="doc">
      <dgm:prSet loTypeId="urn:microsoft.com/office/officeart/2011/layout/TabList" loCatId="list" qsTypeId="urn:microsoft.com/office/officeart/2005/8/quickstyle/simple2" qsCatId="simple" csTypeId="urn:microsoft.com/office/officeart/2005/8/colors/colorful3" csCatId="colorful" phldr="1"/>
      <dgm:spPr/>
      <dgm:t>
        <a:bodyPr/>
        <a:lstStyle/>
        <a:p>
          <a:endParaRPr lang="en-US"/>
        </a:p>
      </dgm:t>
    </dgm:pt>
    <dgm:pt modelId="{675E9F44-59FA-4F6E-A27B-745BBFA94FD2}">
      <dgm:prSet custT="1"/>
      <dgm:spPr>
        <a:xfrm>
          <a:off x="0" y="0"/>
          <a:ext cx="1526429" cy="871308"/>
        </a:xfrm>
        <a:prstGeom prst="round2SameRect">
          <a:avLst>
            <a:gd name="adj1" fmla="val 16670"/>
            <a:gd name="adj2" fmla="val 0"/>
          </a:avLst>
        </a:prstGeom>
      </dgm:spPr>
      <dgm: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1</a:t>
          </a:r>
        </a:p>
      </dgm:t>
    </dgm:pt>
    <dgm:pt modelId="{682A32AA-7B91-4074-982E-AE34514E200B}" type="parTrans" cxnId="{20E78DD6-85D7-421F-A7AA-5FCFF105640E}">
      <dgm:prSet/>
      <dgm:spPr/>
      <dgm:t>
        <a:bodyPr/>
        <a:lstStyle/>
        <a:p>
          <a:endParaRPr lang="en-US">
            <a:latin typeface="Helvetica Neue Light" panose="02000403000000020004"/>
          </a:endParaRPr>
        </a:p>
      </dgm:t>
    </dgm:pt>
    <dgm:pt modelId="{1519B78A-7CAA-4F6F-92AA-BF9A4B460E8E}" type="sibTrans" cxnId="{20E78DD6-85D7-421F-A7AA-5FCFF105640E}">
      <dgm:prSet/>
      <dgm:spPr/>
      <dgm:t>
        <a:bodyPr/>
        <a:lstStyle/>
        <a:p>
          <a:endParaRPr lang="en-US">
            <a:latin typeface="Helvetica Neue Light" panose="02000403000000020004"/>
          </a:endParaRPr>
        </a:p>
      </dgm:t>
    </dgm:pt>
    <dgm:pt modelId="{238CE886-6AA3-448A-8854-1E15E3F5F3BA}">
      <dgm:prSet custT="1"/>
      <dgm:spPr>
        <a:xfrm>
          <a:off x="1921773" y="868956"/>
          <a:ext cx="6635976" cy="871308"/>
        </a:xfrm>
        <a:prstGeom prst="rect">
          <a:avLst/>
        </a:prstGeom>
      </dgm:spPr>
      <dgm:t>
        <a:bodyPr anchor="ctr"/>
        <a:lstStyle/>
        <a:p>
          <a:pPr rtl="0">
            <a:buNone/>
          </a:pPr>
          <a:r>
            <a:rPr lang="en-US" sz="1800" dirty="0">
              <a:solidFill>
                <a:schemeClr val="tx1"/>
              </a:solidFill>
              <a:latin typeface="Helvetica Neue Light" panose="02000403000000020004"/>
              <a:ea typeface="+mn-ea"/>
              <a:cs typeface="+mn-cs"/>
            </a:rPr>
            <a:t>Ensure and support continuous improvement in academic quality, scholarship, and student success </a:t>
          </a:r>
        </a:p>
      </dgm:t>
    </dgm:pt>
    <dgm:pt modelId="{EA114B53-EC0C-4027-9F68-B63429068687}" type="parTrans" cxnId="{A066E27A-0080-470F-B72E-EAB14B35CF55}">
      <dgm:prSet/>
      <dgm:spPr/>
      <dgm:t>
        <a:bodyPr/>
        <a:lstStyle/>
        <a:p>
          <a:endParaRPr lang="en-US">
            <a:latin typeface="Helvetica Neue Light" panose="02000403000000020004"/>
          </a:endParaRPr>
        </a:p>
      </dgm:t>
    </dgm:pt>
    <dgm:pt modelId="{82C2515C-BA21-44CF-AC24-FF9E8011E1F6}" type="sibTrans" cxnId="{A066E27A-0080-470F-B72E-EAB14B35CF55}">
      <dgm:prSet/>
      <dgm:spPr/>
      <dgm:t>
        <a:bodyPr/>
        <a:lstStyle/>
        <a:p>
          <a:endParaRPr lang="en-US">
            <a:latin typeface="Helvetica Neue Light" panose="02000403000000020004"/>
          </a:endParaRPr>
        </a:p>
      </dgm:t>
    </dgm:pt>
    <dgm:pt modelId="{A97D44A8-6165-410C-8254-D79C8E9BDC86}">
      <dgm:prSet custT="1"/>
      <dgm:spPr>
        <a:xfrm>
          <a:off x="1921773" y="1783830"/>
          <a:ext cx="6635976" cy="871308"/>
        </a:xfrm>
        <a:prstGeom prst="rect">
          <a:avLst/>
        </a:prstGeom>
      </dgm:spPr>
      <dgm:t>
        <a:bodyPr anchor="ctr"/>
        <a:lstStyle/>
        <a:p>
          <a:pPr rtl="0">
            <a:buNone/>
          </a:pPr>
          <a:r>
            <a:rPr lang="en-US" sz="1800" dirty="0">
              <a:solidFill>
                <a:schemeClr val="tx1"/>
              </a:solidFill>
              <a:latin typeface="Helvetica Neue Light" panose="02000403000000020004"/>
              <a:ea typeface="+mn-ea"/>
              <a:cs typeface="+mn-cs"/>
            </a:rPr>
            <a:t>While promoting fiscal responsibility and financial sustainability, provide a simple, predictable, and transparent methodology for allocating resources and managing associated costs </a:t>
          </a:r>
        </a:p>
      </dgm:t>
    </dgm:pt>
    <dgm:pt modelId="{57618D31-3A56-410C-B648-AC890CF2D36C}" type="parTrans" cxnId="{2D92B673-62A4-4AC7-A2BC-825540B16D50}">
      <dgm:prSet/>
      <dgm:spPr/>
      <dgm:t>
        <a:bodyPr/>
        <a:lstStyle/>
        <a:p>
          <a:endParaRPr lang="en-US">
            <a:latin typeface="Helvetica Neue Light" panose="02000403000000020004"/>
          </a:endParaRPr>
        </a:p>
      </dgm:t>
    </dgm:pt>
    <dgm:pt modelId="{F7976098-1CB4-4D78-91BD-4419AA1CA6C1}" type="sibTrans" cxnId="{2D92B673-62A4-4AC7-A2BC-825540B16D50}">
      <dgm:prSet/>
      <dgm:spPr/>
      <dgm:t>
        <a:bodyPr/>
        <a:lstStyle/>
        <a:p>
          <a:endParaRPr lang="en-US">
            <a:latin typeface="Helvetica Neue Light" panose="02000403000000020004"/>
          </a:endParaRPr>
        </a:p>
      </dgm:t>
    </dgm:pt>
    <dgm:pt modelId="{1BB36E96-6C1E-4819-9728-C58AD2630488}">
      <dgm:prSet custT="1"/>
      <dgm:spPr>
        <a:xfrm>
          <a:off x="1921773" y="2698704"/>
          <a:ext cx="6635976" cy="871308"/>
        </a:xfrm>
        <a:prstGeom prst="rect">
          <a:avLst/>
        </a:prstGeom>
      </dgm:spPr>
      <dgm:t>
        <a:bodyPr anchor="ctr"/>
        <a:lstStyle/>
        <a:p>
          <a:pPr rtl="0">
            <a:buNone/>
          </a:pPr>
          <a:r>
            <a:rPr lang="en-US" sz="1800" dirty="0">
              <a:solidFill>
                <a:schemeClr val="tx1"/>
              </a:solidFill>
              <a:latin typeface="Helvetica Neue Light" panose="02000403000000020004"/>
              <a:ea typeface="+mn-ea"/>
              <a:cs typeface="+mn-cs"/>
            </a:rPr>
            <a:t>Building on the strengths of CU Denver, include incentives for achieving growth, efficiency, effectiveness, innovation, and entrepreneurship </a:t>
          </a:r>
        </a:p>
      </dgm:t>
    </dgm:pt>
    <dgm:pt modelId="{B77E8EB2-B58A-4A05-9D98-1FB945CB7C0B}" type="parTrans" cxnId="{24FB0406-76CA-45D2-920C-0905A832505D}">
      <dgm:prSet/>
      <dgm:spPr/>
      <dgm:t>
        <a:bodyPr/>
        <a:lstStyle/>
        <a:p>
          <a:endParaRPr lang="en-US">
            <a:latin typeface="Helvetica Neue Light" panose="02000403000000020004"/>
          </a:endParaRPr>
        </a:p>
      </dgm:t>
    </dgm:pt>
    <dgm:pt modelId="{BC132A87-8683-441F-9AC4-8F3D8094F6C4}" type="sibTrans" cxnId="{24FB0406-76CA-45D2-920C-0905A832505D}">
      <dgm:prSet/>
      <dgm:spPr/>
      <dgm:t>
        <a:bodyPr/>
        <a:lstStyle/>
        <a:p>
          <a:endParaRPr lang="en-US">
            <a:latin typeface="Helvetica Neue Light" panose="02000403000000020004"/>
          </a:endParaRPr>
        </a:p>
      </dgm:t>
    </dgm:pt>
    <dgm:pt modelId="{6B83F2E1-A98E-4DEF-9BAD-BC3C5CE9A7DE}">
      <dgm:prSet custT="1"/>
      <dgm:spPr>
        <a:xfrm>
          <a:off x="1921773" y="3613578"/>
          <a:ext cx="6635976" cy="871308"/>
        </a:xfrm>
        <a:prstGeom prst="rect">
          <a:avLst/>
        </a:prstGeom>
      </dgm:spPr>
      <dgm:t>
        <a:bodyPr anchor="ctr"/>
        <a:lstStyle/>
        <a:p>
          <a:pPr rtl="0">
            <a:buNone/>
          </a:pPr>
          <a:r>
            <a:rPr lang="en-US" sz="1800" dirty="0">
              <a:solidFill>
                <a:schemeClr val="tx1"/>
              </a:solidFill>
              <a:latin typeface="Helvetica Neue Light" panose="02000403000000020004"/>
              <a:ea typeface="+mn-ea"/>
              <a:cs typeface="+mn-cs"/>
            </a:rPr>
            <a:t>Reflect a shared commitment for the fiscal health of the campus and promote collaboration and accountability across all academic and administrative units</a:t>
          </a:r>
        </a:p>
      </dgm:t>
    </dgm:pt>
    <dgm:pt modelId="{E68DE319-6368-496F-AECD-924EC10D0C5F}" type="parTrans" cxnId="{0C191105-FB76-4EC7-B681-09C23E1F7D85}">
      <dgm:prSet/>
      <dgm:spPr/>
      <dgm:t>
        <a:bodyPr/>
        <a:lstStyle/>
        <a:p>
          <a:endParaRPr lang="en-US">
            <a:latin typeface="Helvetica Neue Light" panose="02000403000000020004"/>
          </a:endParaRPr>
        </a:p>
      </dgm:t>
    </dgm:pt>
    <dgm:pt modelId="{4BCDFC6A-510D-4EB6-BC7F-D72ABFE63168}" type="sibTrans" cxnId="{0C191105-FB76-4EC7-B681-09C23E1F7D85}">
      <dgm:prSet/>
      <dgm:spPr/>
      <dgm:t>
        <a:bodyPr/>
        <a:lstStyle/>
        <a:p>
          <a:endParaRPr lang="en-US">
            <a:latin typeface="Helvetica Neue Light" panose="02000403000000020004"/>
          </a:endParaRPr>
        </a:p>
      </dgm:t>
    </dgm:pt>
    <dgm:pt modelId="{9CF60352-B2F4-43F3-AE25-F5531A519C04}">
      <dgm:prSet custT="1"/>
      <dgm:spPr>
        <a:xfrm>
          <a:off x="1921773" y="0"/>
          <a:ext cx="6635976" cy="871308"/>
        </a:xfrm>
        <a:prstGeom prst="rect">
          <a:avLst/>
        </a:prstGeom>
      </dgm:spPr>
      <dgm:t>
        <a:bodyPr anchor="ctr"/>
        <a:lstStyle/>
        <a:p>
          <a:pPr rtl="0">
            <a:buNone/>
          </a:pPr>
          <a:r>
            <a:rPr lang="en-US" sz="1800" kern="1200" dirty="0">
              <a:solidFill>
                <a:schemeClr val="tx1"/>
              </a:solidFill>
              <a:latin typeface="Helvetica Neue Light" panose="02000403000000020004"/>
              <a:ea typeface="+mn-ea"/>
              <a:cs typeface="+mn-cs"/>
            </a:rPr>
            <a:t>Develop a flexible budget model that aligns financial resources with campus vision, mission, and strategic priorities as a student-centered, urban-serving research university</a:t>
          </a:r>
        </a:p>
      </dgm:t>
    </dgm:pt>
    <dgm:pt modelId="{AFA7ECF0-2284-496F-91E2-1D909BD7CC3F}" type="parTrans" cxnId="{C6A29075-C842-48B9-BC9C-3597BA879B18}">
      <dgm:prSet/>
      <dgm:spPr/>
      <dgm:t>
        <a:bodyPr/>
        <a:lstStyle/>
        <a:p>
          <a:endParaRPr lang="en-US">
            <a:latin typeface="Helvetica Neue Light" panose="02000403000000020004"/>
          </a:endParaRPr>
        </a:p>
      </dgm:t>
    </dgm:pt>
    <dgm:pt modelId="{31219DE5-25F0-40C0-BA2A-8D54E5BEA8A9}" type="sibTrans" cxnId="{C6A29075-C842-48B9-BC9C-3597BA879B18}">
      <dgm:prSet/>
      <dgm:spPr/>
      <dgm:t>
        <a:bodyPr/>
        <a:lstStyle/>
        <a:p>
          <a:endParaRPr lang="en-US">
            <a:latin typeface="Helvetica Neue Light" panose="02000403000000020004"/>
          </a:endParaRPr>
        </a:p>
      </dgm:t>
    </dgm:pt>
    <dgm:pt modelId="{E193362F-66EE-4885-B8B1-6D7FD2DD6ECB}">
      <dgm:prSet custT="1"/>
      <dgm:spPr>
        <a:xfrm>
          <a:off x="0" y="914874"/>
          <a:ext cx="1526429" cy="871308"/>
        </a:xfrm>
        <a:prstGeom prst="round2SameRect">
          <a:avLst>
            <a:gd name="adj1" fmla="val 16670"/>
            <a:gd name="adj2" fmla="val 0"/>
          </a:avLst>
        </a:prstGeom>
      </dgm:spPr>
      <dgm: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2</a:t>
          </a:r>
        </a:p>
      </dgm:t>
    </dgm:pt>
    <dgm:pt modelId="{D3AF6491-3050-4BB2-B1B8-2784A7B05CDA}" type="parTrans" cxnId="{06A3FB5C-8D0A-4D36-AE2D-5A52FBB4D5CD}">
      <dgm:prSet/>
      <dgm:spPr/>
      <dgm:t>
        <a:bodyPr/>
        <a:lstStyle/>
        <a:p>
          <a:endParaRPr lang="en-US">
            <a:latin typeface="Helvetica Neue Light" panose="02000403000000020004"/>
          </a:endParaRPr>
        </a:p>
      </dgm:t>
    </dgm:pt>
    <dgm:pt modelId="{F5966E80-2086-4901-8ADA-D2410BF654D7}" type="sibTrans" cxnId="{06A3FB5C-8D0A-4D36-AE2D-5A52FBB4D5CD}">
      <dgm:prSet/>
      <dgm:spPr/>
      <dgm:t>
        <a:bodyPr/>
        <a:lstStyle/>
        <a:p>
          <a:endParaRPr lang="en-US">
            <a:latin typeface="Helvetica Neue Light" panose="02000403000000020004"/>
          </a:endParaRPr>
        </a:p>
      </dgm:t>
    </dgm:pt>
    <dgm:pt modelId="{81EBB06B-B6DB-49B5-8705-E3434954072E}">
      <dgm:prSet custT="1"/>
      <dgm:spPr>
        <a:xfrm>
          <a:off x="0" y="1829748"/>
          <a:ext cx="1526429" cy="871308"/>
        </a:xfrm>
        <a:prstGeom prst="round2SameRect">
          <a:avLst>
            <a:gd name="adj1" fmla="val 16670"/>
            <a:gd name="adj2" fmla="val 0"/>
          </a:avLst>
        </a:prstGeom>
      </dgm:spPr>
      <dgm: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3</a:t>
          </a:r>
        </a:p>
      </dgm:t>
    </dgm:pt>
    <dgm:pt modelId="{441B37D1-C6AF-4C49-8D34-DF72A9090FD5}" type="parTrans" cxnId="{1E882F3F-1109-421F-AAF4-D1EBE46D73B8}">
      <dgm:prSet/>
      <dgm:spPr/>
      <dgm:t>
        <a:bodyPr/>
        <a:lstStyle/>
        <a:p>
          <a:endParaRPr lang="en-US">
            <a:latin typeface="Helvetica Neue Light" panose="02000403000000020004"/>
          </a:endParaRPr>
        </a:p>
      </dgm:t>
    </dgm:pt>
    <dgm:pt modelId="{BF9F6D04-8315-4B03-9257-783C9874C75A}" type="sibTrans" cxnId="{1E882F3F-1109-421F-AAF4-D1EBE46D73B8}">
      <dgm:prSet/>
      <dgm:spPr/>
      <dgm:t>
        <a:bodyPr/>
        <a:lstStyle/>
        <a:p>
          <a:endParaRPr lang="en-US">
            <a:latin typeface="Helvetica Neue Light" panose="02000403000000020004"/>
          </a:endParaRPr>
        </a:p>
      </dgm:t>
    </dgm:pt>
    <dgm:pt modelId="{B9682207-8C6A-498F-9839-2B3E453C0CDD}">
      <dgm:prSet custT="1"/>
      <dgm:spPr>
        <a:xfrm>
          <a:off x="0" y="2744622"/>
          <a:ext cx="1526429" cy="871308"/>
        </a:xfrm>
        <a:prstGeom prst="round2SameRect">
          <a:avLst>
            <a:gd name="adj1" fmla="val 16670"/>
            <a:gd name="adj2" fmla="val 0"/>
          </a:avLst>
        </a:prstGeom>
      </dgm:spPr>
      <dgm: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4</a:t>
          </a:r>
        </a:p>
      </dgm:t>
    </dgm:pt>
    <dgm:pt modelId="{580141E4-F677-49A2-B063-579BE51D6E2B}" type="parTrans" cxnId="{FDA705A2-B46F-4EBD-BCF6-45024D092892}">
      <dgm:prSet/>
      <dgm:spPr/>
      <dgm:t>
        <a:bodyPr/>
        <a:lstStyle/>
        <a:p>
          <a:endParaRPr lang="en-US">
            <a:latin typeface="Helvetica Neue Light" panose="02000403000000020004"/>
          </a:endParaRPr>
        </a:p>
      </dgm:t>
    </dgm:pt>
    <dgm:pt modelId="{18F6457D-57C6-4FB3-B55D-FDDA6D907904}" type="sibTrans" cxnId="{FDA705A2-B46F-4EBD-BCF6-45024D092892}">
      <dgm:prSet/>
      <dgm:spPr/>
      <dgm:t>
        <a:bodyPr/>
        <a:lstStyle/>
        <a:p>
          <a:endParaRPr lang="en-US">
            <a:latin typeface="Helvetica Neue Light" panose="02000403000000020004"/>
          </a:endParaRPr>
        </a:p>
      </dgm:t>
    </dgm:pt>
    <dgm:pt modelId="{2F4B1747-9F47-400C-BF2F-0ED872CD97C7}">
      <dgm:prSet custT="1"/>
      <dgm:spPr>
        <a:xfrm>
          <a:off x="0" y="3659496"/>
          <a:ext cx="1526429" cy="871308"/>
        </a:xfrm>
        <a:prstGeom prst="round2SameRect">
          <a:avLst>
            <a:gd name="adj1" fmla="val 16670"/>
            <a:gd name="adj2" fmla="val 0"/>
          </a:avLst>
        </a:prstGeom>
      </dgm:spPr>
      <dgm: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5</a:t>
          </a:r>
        </a:p>
      </dgm:t>
    </dgm:pt>
    <dgm:pt modelId="{E83797CA-5130-4F96-BD2A-2D6B6AE1EF49}" type="parTrans" cxnId="{273F69C4-DBAF-484F-A7B8-C90F9BE9AD5F}">
      <dgm:prSet/>
      <dgm:spPr/>
      <dgm:t>
        <a:bodyPr/>
        <a:lstStyle/>
        <a:p>
          <a:endParaRPr lang="en-US">
            <a:latin typeface="Helvetica Neue Light" panose="02000403000000020004"/>
          </a:endParaRPr>
        </a:p>
      </dgm:t>
    </dgm:pt>
    <dgm:pt modelId="{39DBE3E5-EFA2-4BCE-A360-25C8F775AD5B}" type="sibTrans" cxnId="{273F69C4-DBAF-484F-A7B8-C90F9BE9AD5F}">
      <dgm:prSet/>
      <dgm:spPr/>
      <dgm:t>
        <a:bodyPr/>
        <a:lstStyle/>
        <a:p>
          <a:endParaRPr lang="en-US">
            <a:latin typeface="Helvetica Neue Light" panose="02000403000000020004"/>
          </a:endParaRPr>
        </a:p>
      </dgm:t>
    </dgm:pt>
    <dgm:pt modelId="{5C458FAC-93D7-48C8-A601-6F53710A73B2}" type="pres">
      <dgm:prSet presAssocID="{F881E06E-BC2B-4FBA-AF73-E96189BE6DD0}" presName="Name0" presStyleCnt="0">
        <dgm:presLayoutVars>
          <dgm:chMax/>
          <dgm:chPref val="3"/>
          <dgm:dir/>
          <dgm:animOne val="branch"/>
          <dgm:animLvl val="lvl"/>
        </dgm:presLayoutVars>
      </dgm:prSet>
      <dgm:spPr/>
    </dgm:pt>
    <dgm:pt modelId="{BB786D21-0FC4-41B3-9493-570583F75F46}" type="pres">
      <dgm:prSet presAssocID="{675E9F44-59FA-4F6E-A27B-745BBFA94FD2}" presName="composite" presStyleCnt="0"/>
      <dgm:spPr/>
    </dgm:pt>
    <dgm:pt modelId="{63769628-1C97-4339-8C83-3FDB5D3DED87}" type="pres">
      <dgm:prSet presAssocID="{675E9F44-59FA-4F6E-A27B-745BBFA94FD2}" presName="FirstChild" presStyleLbl="revTx" presStyleIdx="0" presStyleCnt="5" custScaleX="105940" custLinFactNeighborY="-897">
        <dgm:presLayoutVars>
          <dgm:chMax val="0"/>
          <dgm:chPref val="0"/>
          <dgm:bulletEnabled val="1"/>
        </dgm:presLayoutVars>
      </dgm:prSet>
      <dgm:spPr/>
    </dgm:pt>
    <dgm:pt modelId="{ED748349-E10E-4AF1-A2E5-7F17A19975E1}" type="pres">
      <dgm:prSet presAssocID="{675E9F44-59FA-4F6E-A27B-745BBFA94FD2}" presName="Parent" presStyleLbl="alignNode1" presStyleIdx="0" presStyleCnt="5" custScaleX="69357" custLinFactNeighborX="-14260" custLinFactNeighborY="-365">
        <dgm:presLayoutVars>
          <dgm:chMax val="3"/>
          <dgm:chPref val="3"/>
          <dgm:bulletEnabled val="1"/>
        </dgm:presLayoutVars>
      </dgm:prSet>
      <dgm:spPr/>
    </dgm:pt>
    <dgm:pt modelId="{0D68440C-8495-4BC8-A961-F3E3B634102E}" type="pres">
      <dgm:prSet presAssocID="{675E9F44-59FA-4F6E-A27B-745BBFA94FD2}" presName="Accent" presStyleLbl="parChTrans1D1" presStyleIdx="0" presStyleCnt="5"/>
      <dgm:spPr>
        <a:xfrm>
          <a:off x="-93018" y="874489"/>
          <a:ext cx="8464731" cy="0"/>
        </a:xfrm>
        <a:prstGeom prst="line">
          <a:avLst/>
        </a:prstGeom>
      </dgm:spPr>
    </dgm:pt>
    <dgm:pt modelId="{1207498C-2F52-422F-B984-CCF552F24E60}" type="pres">
      <dgm:prSet presAssocID="{1519B78A-7CAA-4F6F-92AA-BF9A4B460E8E}" presName="sibTrans" presStyleCnt="0"/>
      <dgm:spPr/>
    </dgm:pt>
    <dgm:pt modelId="{47D94446-33E5-4B71-B3B6-41CDBB4403A2}" type="pres">
      <dgm:prSet presAssocID="{E193362F-66EE-4885-B8B1-6D7FD2DD6ECB}" presName="composite" presStyleCnt="0"/>
      <dgm:spPr/>
    </dgm:pt>
    <dgm:pt modelId="{696AF518-1EF6-43FF-A880-1A8B7AE52542}" type="pres">
      <dgm:prSet presAssocID="{E193362F-66EE-4885-B8B1-6D7FD2DD6ECB}" presName="FirstChild" presStyleLbl="revTx" presStyleIdx="1" presStyleCnt="5" custScaleX="105940" custLinFactNeighborY="-5635">
        <dgm:presLayoutVars>
          <dgm:chMax val="0"/>
          <dgm:chPref val="0"/>
          <dgm:bulletEnabled val="1"/>
        </dgm:presLayoutVars>
      </dgm:prSet>
      <dgm:spPr/>
    </dgm:pt>
    <dgm:pt modelId="{B0A61BA8-D6E9-4185-BDFA-60DB122C2EE3}" type="pres">
      <dgm:prSet presAssocID="{E193362F-66EE-4885-B8B1-6D7FD2DD6ECB}" presName="Parent" presStyleLbl="alignNode1" presStyleIdx="1" presStyleCnt="5" custScaleX="69357" custLinFactNeighborX="-14260" custLinFactNeighborY="-365">
        <dgm:presLayoutVars>
          <dgm:chMax val="3"/>
          <dgm:chPref val="3"/>
          <dgm:bulletEnabled val="1"/>
        </dgm:presLayoutVars>
      </dgm:prSet>
      <dgm:spPr/>
    </dgm:pt>
    <dgm:pt modelId="{E132F528-DA26-426B-8521-97B8DCD58087}" type="pres">
      <dgm:prSet presAssocID="{E193362F-66EE-4885-B8B1-6D7FD2DD6ECB}" presName="Accent" presStyleLbl="parChTrans1D1" presStyleIdx="1" presStyleCnt="5"/>
      <dgm:spPr>
        <a:xfrm>
          <a:off x="-93018" y="1789363"/>
          <a:ext cx="8464731" cy="0"/>
        </a:xfrm>
        <a:prstGeom prst="line">
          <a:avLst/>
        </a:prstGeom>
      </dgm:spPr>
    </dgm:pt>
    <dgm:pt modelId="{B255C107-8B0B-4EA9-9D7B-1E4C751A2DD6}" type="pres">
      <dgm:prSet presAssocID="{F5966E80-2086-4901-8ADA-D2410BF654D7}" presName="sibTrans" presStyleCnt="0"/>
      <dgm:spPr/>
    </dgm:pt>
    <dgm:pt modelId="{7037678A-854E-4915-8A9F-8E7398B8ECFA}" type="pres">
      <dgm:prSet presAssocID="{81EBB06B-B6DB-49B5-8705-E3434954072E}" presName="composite" presStyleCnt="0"/>
      <dgm:spPr/>
    </dgm:pt>
    <dgm:pt modelId="{CEBE583A-2A7D-4C64-A131-4FF237543B6A}" type="pres">
      <dgm:prSet presAssocID="{81EBB06B-B6DB-49B5-8705-E3434954072E}" presName="FirstChild" presStyleLbl="revTx" presStyleIdx="2" presStyleCnt="5" custScaleX="105940" custLinFactNeighborY="-5635">
        <dgm:presLayoutVars>
          <dgm:chMax val="0"/>
          <dgm:chPref val="0"/>
          <dgm:bulletEnabled val="1"/>
        </dgm:presLayoutVars>
      </dgm:prSet>
      <dgm:spPr/>
    </dgm:pt>
    <dgm:pt modelId="{51CBA975-4DAC-4BF6-BF3D-16728BDB2E75}" type="pres">
      <dgm:prSet presAssocID="{81EBB06B-B6DB-49B5-8705-E3434954072E}" presName="Parent" presStyleLbl="alignNode1" presStyleIdx="2" presStyleCnt="5" custScaleX="69357" custLinFactNeighborX="-14260" custLinFactNeighborY="-365">
        <dgm:presLayoutVars>
          <dgm:chMax val="3"/>
          <dgm:chPref val="3"/>
          <dgm:bulletEnabled val="1"/>
        </dgm:presLayoutVars>
      </dgm:prSet>
      <dgm:spPr/>
    </dgm:pt>
    <dgm:pt modelId="{7EE32E4E-9307-49D5-96BD-22C8A3B6FD7C}" type="pres">
      <dgm:prSet presAssocID="{81EBB06B-B6DB-49B5-8705-E3434954072E}" presName="Accent" presStyleLbl="parChTrans1D1" presStyleIdx="2" presStyleCnt="5"/>
      <dgm:spPr>
        <a:xfrm>
          <a:off x="-93018" y="2704237"/>
          <a:ext cx="8464731" cy="0"/>
        </a:xfrm>
        <a:prstGeom prst="line">
          <a:avLst/>
        </a:prstGeom>
      </dgm:spPr>
    </dgm:pt>
    <dgm:pt modelId="{D1DDC8AD-39D8-491E-83B2-7FA2E9C2F1F3}" type="pres">
      <dgm:prSet presAssocID="{BF9F6D04-8315-4B03-9257-783C9874C75A}" presName="sibTrans" presStyleCnt="0"/>
      <dgm:spPr/>
    </dgm:pt>
    <dgm:pt modelId="{A1DAEF4C-3A6B-479C-A3B8-7163AAE0E46A}" type="pres">
      <dgm:prSet presAssocID="{B9682207-8C6A-498F-9839-2B3E453C0CDD}" presName="composite" presStyleCnt="0"/>
      <dgm:spPr/>
    </dgm:pt>
    <dgm:pt modelId="{2C88FD73-38C0-4269-997D-6A04B17DC267}" type="pres">
      <dgm:prSet presAssocID="{B9682207-8C6A-498F-9839-2B3E453C0CDD}" presName="FirstChild" presStyleLbl="revTx" presStyleIdx="3" presStyleCnt="5" custScaleX="105940" custLinFactNeighborY="-5635">
        <dgm:presLayoutVars>
          <dgm:chMax val="0"/>
          <dgm:chPref val="0"/>
          <dgm:bulletEnabled val="1"/>
        </dgm:presLayoutVars>
      </dgm:prSet>
      <dgm:spPr/>
    </dgm:pt>
    <dgm:pt modelId="{117BC939-C2C1-4112-BACB-9817CD460542}" type="pres">
      <dgm:prSet presAssocID="{B9682207-8C6A-498F-9839-2B3E453C0CDD}" presName="Parent" presStyleLbl="alignNode1" presStyleIdx="3" presStyleCnt="5" custScaleX="69357" custLinFactNeighborX="-14260" custLinFactNeighborY="-365">
        <dgm:presLayoutVars>
          <dgm:chMax val="3"/>
          <dgm:chPref val="3"/>
          <dgm:bulletEnabled val="1"/>
        </dgm:presLayoutVars>
      </dgm:prSet>
      <dgm:spPr/>
    </dgm:pt>
    <dgm:pt modelId="{264B5E00-3BDE-49F0-BA42-D44B8BC5BFA0}" type="pres">
      <dgm:prSet presAssocID="{B9682207-8C6A-498F-9839-2B3E453C0CDD}" presName="Accent" presStyleLbl="parChTrans1D1" presStyleIdx="3" presStyleCnt="5"/>
      <dgm:spPr>
        <a:xfrm>
          <a:off x="-93018" y="3619111"/>
          <a:ext cx="8464731" cy="0"/>
        </a:xfrm>
        <a:prstGeom prst="line">
          <a:avLst/>
        </a:prstGeom>
      </dgm:spPr>
    </dgm:pt>
    <dgm:pt modelId="{FE2F2703-314F-4776-A926-10BD24BC4D86}" type="pres">
      <dgm:prSet presAssocID="{18F6457D-57C6-4FB3-B55D-FDDA6D907904}" presName="sibTrans" presStyleCnt="0"/>
      <dgm:spPr/>
    </dgm:pt>
    <dgm:pt modelId="{4472B36D-6DAE-4925-979E-690ED3C29FA5}" type="pres">
      <dgm:prSet presAssocID="{2F4B1747-9F47-400C-BF2F-0ED872CD97C7}" presName="composite" presStyleCnt="0"/>
      <dgm:spPr/>
    </dgm:pt>
    <dgm:pt modelId="{E94ACF9E-5162-41ED-855C-409EDBCDC817}" type="pres">
      <dgm:prSet presAssocID="{2F4B1747-9F47-400C-BF2F-0ED872CD97C7}" presName="FirstChild" presStyleLbl="revTx" presStyleIdx="4" presStyleCnt="5" custScaleX="105940" custLinFactNeighborY="-5635">
        <dgm:presLayoutVars>
          <dgm:chMax val="0"/>
          <dgm:chPref val="0"/>
          <dgm:bulletEnabled val="1"/>
        </dgm:presLayoutVars>
      </dgm:prSet>
      <dgm:spPr/>
    </dgm:pt>
    <dgm:pt modelId="{123A7D61-25CF-46CA-A4D4-73ECF67BE3DA}" type="pres">
      <dgm:prSet presAssocID="{2F4B1747-9F47-400C-BF2F-0ED872CD97C7}" presName="Parent" presStyleLbl="alignNode1" presStyleIdx="4" presStyleCnt="5" custScaleX="69357" custLinFactNeighborX="-14260" custLinFactNeighborY="-365">
        <dgm:presLayoutVars>
          <dgm:chMax val="3"/>
          <dgm:chPref val="3"/>
          <dgm:bulletEnabled val="1"/>
        </dgm:presLayoutVars>
      </dgm:prSet>
      <dgm:spPr/>
    </dgm:pt>
    <dgm:pt modelId="{DF1F060F-BDAB-4B9B-9F77-6E15B3C8C399}" type="pres">
      <dgm:prSet presAssocID="{2F4B1747-9F47-400C-BF2F-0ED872CD97C7}" presName="Accent" presStyleLbl="parChTrans1D1" presStyleIdx="4" presStyleCnt="5" custLinFactNeighborY="-27022"/>
      <dgm:spPr>
        <a:xfrm>
          <a:off x="-93018" y="4533985"/>
          <a:ext cx="8464731" cy="0"/>
        </a:xfrm>
        <a:prstGeom prst="line">
          <a:avLst/>
        </a:prstGeom>
      </dgm:spPr>
    </dgm:pt>
  </dgm:ptLst>
  <dgm:cxnLst>
    <dgm:cxn modelId="{9BD2FB04-7558-4B68-9968-51D2FAA84AD1}" type="presOf" srcId="{9CF60352-B2F4-43F3-AE25-F5531A519C04}" destId="{63769628-1C97-4339-8C83-3FDB5D3DED87}" srcOrd="0" destOrd="0" presId="urn:microsoft.com/office/officeart/2011/layout/TabList"/>
    <dgm:cxn modelId="{0C191105-FB76-4EC7-B681-09C23E1F7D85}" srcId="{2F4B1747-9F47-400C-BF2F-0ED872CD97C7}" destId="{6B83F2E1-A98E-4DEF-9BAD-BC3C5CE9A7DE}" srcOrd="0" destOrd="0" parTransId="{E68DE319-6368-496F-AECD-924EC10D0C5F}" sibTransId="{4BCDFC6A-510D-4EB6-BC7F-D72ABFE63168}"/>
    <dgm:cxn modelId="{24FB0406-76CA-45D2-920C-0905A832505D}" srcId="{B9682207-8C6A-498F-9839-2B3E453C0CDD}" destId="{1BB36E96-6C1E-4819-9728-C58AD2630488}" srcOrd="0" destOrd="0" parTransId="{B77E8EB2-B58A-4A05-9D98-1FB945CB7C0B}" sibTransId="{BC132A87-8683-441F-9AC4-8F3D8094F6C4}"/>
    <dgm:cxn modelId="{3664371E-D9E6-452A-A409-F175E95159B3}" type="presOf" srcId="{E193362F-66EE-4885-B8B1-6D7FD2DD6ECB}" destId="{B0A61BA8-D6E9-4185-BDFA-60DB122C2EE3}" srcOrd="0" destOrd="0" presId="urn:microsoft.com/office/officeart/2011/layout/TabList"/>
    <dgm:cxn modelId="{2EE64F1F-3122-40A9-BE7B-9DCB56FCD8E3}" type="presOf" srcId="{A97D44A8-6165-410C-8254-D79C8E9BDC86}" destId="{CEBE583A-2A7D-4C64-A131-4FF237543B6A}" srcOrd="0" destOrd="0" presId="urn:microsoft.com/office/officeart/2011/layout/TabList"/>
    <dgm:cxn modelId="{B10BB527-5821-46C4-B0DA-CFBB0FB31556}" type="presOf" srcId="{B9682207-8C6A-498F-9839-2B3E453C0CDD}" destId="{117BC939-C2C1-4112-BACB-9817CD460542}" srcOrd="0" destOrd="0" presId="urn:microsoft.com/office/officeart/2011/layout/TabList"/>
    <dgm:cxn modelId="{1E882F3F-1109-421F-AAF4-D1EBE46D73B8}" srcId="{F881E06E-BC2B-4FBA-AF73-E96189BE6DD0}" destId="{81EBB06B-B6DB-49B5-8705-E3434954072E}" srcOrd="2" destOrd="0" parTransId="{441B37D1-C6AF-4C49-8D34-DF72A9090FD5}" sibTransId="{BF9F6D04-8315-4B03-9257-783C9874C75A}"/>
    <dgm:cxn modelId="{06A3FB5C-8D0A-4D36-AE2D-5A52FBB4D5CD}" srcId="{F881E06E-BC2B-4FBA-AF73-E96189BE6DD0}" destId="{E193362F-66EE-4885-B8B1-6D7FD2DD6ECB}" srcOrd="1" destOrd="0" parTransId="{D3AF6491-3050-4BB2-B1B8-2784A7B05CDA}" sibTransId="{F5966E80-2086-4901-8ADA-D2410BF654D7}"/>
    <dgm:cxn modelId="{41B4295E-4AE6-47C6-95D6-71B5A2252AE0}" type="presOf" srcId="{675E9F44-59FA-4F6E-A27B-745BBFA94FD2}" destId="{ED748349-E10E-4AF1-A2E5-7F17A19975E1}" srcOrd="0" destOrd="0" presId="urn:microsoft.com/office/officeart/2011/layout/TabList"/>
    <dgm:cxn modelId="{84312D5E-4F56-4054-A434-9E7E641C1639}" type="presOf" srcId="{2F4B1747-9F47-400C-BF2F-0ED872CD97C7}" destId="{123A7D61-25CF-46CA-A4D4-73ECF67BE3DA}" srcOrd="0" destOrd="0" presId="urn:microsoft.com/office/officeart/2011/layout/TabList"/>
    <dgm:cxn modelId="{17249246-C0FB-4F21-A798-CD04A637C6FE}" type="presOf" srcId="{81EBB06B-B6DB-49B5-8705-E3434954072E}" destId="{51CBA975-4DAC-4BF6-BF3D-16728BDB2E75}" srcOrd="0" destOrd="0" presId="urn:microsoft.com/office/officeart/2011/layout/TabList"/>
    <dgm:cxn modelId="{01E50849-FE8F-4320-B485-422BA135131A}" type="presOf" srcId="{6B83F2E1-A98E-4DEF-9BAD-BC3C5CE9A7DE}" destId="{E94ACF9E-5162-41ED-855C-409EDBCDC817}" srcOrd="0" destOrd="0" presId="urn:microsoft.com/office/officeart/2011/layout/TabList"/>
    <dgm:cxn modelId="{85EAFC6B-2BA6-48C6-B5D3-C3B3C2E0CD58}" type="presOf" srcId="{238CE886-6AA3-448A-8854-1E15E3F5F3BA}" destId="{696AF518-1EF6-43FF-A880-1A8B7AE52542}" srcOrd="0" destOrd="0" presId="urn:microsoft.com/office/officeart/2011/layout/TabList"/>
    <dgm:cxn modelId="{2D92B673-62A4-4AC7-A2BC-825540B16D50}" srcId="{81EBB06B-B6DB-49B5-8705-E3434954072E}" destId="{A97D44A8-6165-410C-8254-D79C8E9BDC86}" srcOrd="0" destOrd="0" parTransId="{57618D31-3A56-410C-B648-AC890CF2D36C}" sibTransId="{F7976098-1CB4-4D78-91BD-4419AA1CA6C1}"/>
    <dgm:cxn modelId="{C6A29075-C842-48B9-BC9C-3597BA879B18}" srcId="{675E9F44-59FA-4F6E-A27B-745BBFA94FD2}" destId="{9CF60352-B2F4-43F3-AE25-F5531A519C04}" srcOrd="0" destOrd="0" parTransId="{AFA7ECF0-2284-496F-91E2-1D909BD7CC3F}" sibTransId="{31219DE5-25F0-40C0-BA2A-8D54E5BEA8A9}"/>
    <dgm:cxn modelId="{A066E27A-0080-470F-B72E-EAB14B35CF55}" srcId="{E193362F-66EE-4885-B8B1-6D7FD2DD6ECB}" destId="{238CE886-6AA3-448A-8854-1E15E3F5F3BA}" srcOrd="0" destOrd="0" parTransId="{EA114B53-EC0C-4027-9F68-B63429068687}" sibTransId="{82C2515C-BA21-44CF-AC24-FF9E8011E1F6}"/>
    <dgm:cxn modelId="{EE587797-2DAA-440F-871D-ADB4F41D1E6F}" type="presOf" srcId="{F881E06E-BC2B-4FBA-AF73-E96189BE6DD0}" destId="{5C458FAC-93D7-48C8-A601-6F53710A73B2}" srcOrd="0" destOrd="0" presId="urn:microsoft.com/office/officeart/2011/layout/TabList"/>
    <dgm:cxn modelId="{FDA705A2-B46F-4EBD-BCF6-45024D092892}" srcId="{F881E06E-BC2B-4FBA-AF73-E96189BE6DD0}" destId="{B9682207-8C6A-498F-9839-2B3E453C0CDD}" srcOrd="3" destOrd="0" parTransId="{580141E4-F677-49A2-B063-579BE51D6E2B}" sibTransId="{18F6457D-57C6-4FB3-B55D-FDDA6D907904}"/>
    <dgm:cxn modelId="{2013EAC3-61F4-4212-BF68-973062113F93}" type="presOf" srcId="{1BB36E96-6C1E-4819-9728-C58AD2630488}" destId="{2C88FD73-38C0-4269-997D-6A04B17DC267}" srcOrd="0" destOrd="0" presId="urn:microsoft.com/office/officeart/2011/layout/TabList"/>
    <dgm:cxn modelId="{273F69C4-DBAF-484F-A7B8-C90F9BE9AD5F}" srcId="{F881E06E-BC2B-4FBA-AF73-E96189BE6DD0}" destId="{2F4B1747-9F47-400C-BF2F-0ED872CD97C7}" srcOrd="4" destOrd="0" parTransId="{E83797CA-5130-4F96-BD2A-2D6B6AE1EF49}" sibTransId="{39DBE3E5-EFA2-4BCE-A360-25C8F775AD5B}"/>
    <dgm:cxn modelId="{20E78DD6-85D7-421F-A7AA-5FCFF105640E}" srcId="{F881E06E-BC2B-4FBA-AF73-E96189BE6DD0}" destId="{675E9F44-59FA-4F6E-A27B-745BBFA94FD2}" srcOrd="0" destOrd="0" parTransId="{682A32AA-7B91-4074-982E-AE34514E200B}" sibTransId="{1519B78A-7CAA-4F6F-92AA-BF9A4B460E8E}"/>
    <dgm:cxn modelId="{CBB297B0-466B-4F97-B1A3-3C09E1B57032}" type="presParOf" srcId="{5C458FAC-93D7-48C8-A601-6F53710A73B2}" destId="{BB786D21-0FC4-41B3-9493-570583F75F46}" srcOrd="0" destOrd="0" presId="urn:microsoft.com/office/officeart/2011/layout/TabList"/>
    <dgm:cxn modelId="{4F3A97CC-C56E-4153-A5D3-999269E25739}" type="presParOf" srcId="{BB786D21-0FC4-41B3-9493-570583F75F46}" destId="{63769628-1C97-4339-8C83-3FDB5D3DED87}" srcOrd="0" destOrd="0" presId="urn:microsoft.com/office/officeart/2011/layout/TabList"/>
    <dgm:cxn modelId="{0743B2A0-7A76-46DF-86C6-E5DD80D6E1B8}" type="presParOf" srcId="{BB786D21-0FC4-41B3-9493-570583F75F46}" destId="{ED748349-E10E-4AF1-A2E5-7F17A19975E1}" srcOrd="1" destOrd="0" presId="urn:microsoft.com/office/officeart/2011/layout/TabList"/>
    <dgm:cxn modelId="{56D5EB20-A7ED-43B9-AF4F-F2ECCD9FD029}" type="presParOf" srcId="{BB786D21-0FC4-41B3-9493-570583F75F46}" destId="{0D68440C-8495-4BC8-A961-F3E3B634102E}" srcOrd="2" destOrd="0" presId="urn:microsoft.com/office/officeart/2011/layout/TabList"/>
    <dgm:cxn modelId="{E65C6EAF-8237-444B-8A4D-4AB28579C798}" type="presParOf" srcId="{5C458FAC-93D7-48C8-A601-6F53710A73B2}" destId="{1207498C-2F52-422F-B984-CCF552F24E60}" srcOrd="1" destOrd="0" presId="urn:microsoft.com/office/officeart/2011/layout/TabList"/>
    <dgm:cxn modelId="{568751A5-D18C-489D-8485-831B7564A814}" type="presParOf" srcId="{5C458FAC-93D7-48C8-A601-6F53710A73B2}" destId="{47D94446-33E5-4B71-B3B6-41CDBB4403A2}" srcOrd="2" destOrd="0" presId="urn:microsoft.com/office/officeart/2011/layout/TabList"/>
    <dgm:cxn modelId="{F32846A9-E583-449B-89A4-CF5E6120862D}" type="presParOf" srcId="{47D94446-33E5-4B71-B3B6-41CDBB4403A2}" destId="{696AF518-1EF6-43FF-A880-1A8B7AE52542}" srcOrd="0" destOrd="0" presId="urn:microsoft.com/office/officeart/2011/layout/TabList"/>
    <dgm:cxn modelId="{4E447F09-E6A9-41C6-A35B-91C7A5219400}" type="presParOf" srcId="{47D94446-33E5-4B71-B3B6-41CDBB4403A2}" destId="{B0A61BA8-D6E9-4185-BDFA-60DB122C2EE3}" srcOrd="1" destOrd="0" presId="urn:microsoft.com/office/officeart/2011/layout/TabList"/>
    <dgm:cxn modelId="{9115A1B7-78CF-4C48-83E1-E76A3BA38C97}" type="presParOf" srcId="{47D94446-33E5-4B71-B3B6-41CDBB4403A2}" destId="{E132F528-DA26-426B-8521-97B8DCD58087}" srcOrd="2" destOrd="0" presId="urn:microsoft.com/office/officeart/2011/layout/TabList"/>
    <dgm:cxn modelId="{53D7AB7C-77DB-4918-B22F-FE8B9041119C}" type="presParOf" srcId="{5C458FAC-93D7-48C8-A601-6F53710A73B2}" destId="{B255C107-8B0B-4EA9-9D7B-1E4C751A2DD6}" srcOrd="3" destOrd="0" presId="urn:microsoft.com/office/officeart/2011/layout/TabList"/>
    <dgm:cxn modelId="{9546A3F7-9399-4C6F-87E1-F50DFF7372AE}" type="presParOf" srcId="{5C458FAC-93D7-48C8-A601-6F53710A73B2}" destId="{7037678A-854E-4915-8A9F-8E7398B8ECFA}" srcOrd="4" destOrd="0" presId="urn:microsoft.com/office/officeart/2011/layout/TabList"/>
    <dgm:cxn modelId="{605F56DA-BFE4-4516-9936-4A63287D7EE4}" type="presParOf" srcId="{7037678A-854E-4915-8A9F-8E7398B8ECFA}" destId="{CEBE583A-2A7D-4C64-A131-4FF237543B6A}" srcOrd="0" destOrd="0" presId="urn:microsoft.com/office/officeart/2011/layout/TabList"/>
    <dgm:cxn modelId="{328497DF-8EB8-4572-93C1-51F804613D6A}" type="presParOf" srcId="{7037678A-854E-4915-8A9F-8E7398B8ECFA}" destId="{51CBA975-4DAC-4BF6-BF3D-16728BDB2E75}" srcOrd="1" destOrd="0" presId="urn:microsoft.com/office/officeart/2011/layout/TabList"/>
    <dgm:cxn modelId="{8D53B5EA-E200-49A7-9527-48743E40AB70}" type="presParOf" srcId="{7037678A-854E-4915-8A9F-8E7398B8ECFA}" destId="{7EE32E4E-9307-49D5-96BD-22C8A3B6FD7C}" srcOrd="2" destOrd="0" presId="urn:microsoft.com/office/officeart/2011/layout/TabList"/>
    <dgm:cxn modelId="{D0C491B2-35AC-4085-8CAE-B22A48BF9D38}" type="presParOf" srcId="{5C458FAC-93D7-48C8-A601-6F53710A73B2}" destId="{D1DDC8AD-39D8-491E-83B2-7FA2E9C2F1F3}" srcOrd="5" destOrd="0" presId="urn:microsoft.com/office/officeart/2011/layout/TabList"/>
    <dgm:cxn modelId="{AF0971AA-F77E-4022-8BE8-BEAF449DF736}" type="presParOf" srcId="{5C458FAC-93D7-48C8-A601-6F53710A73B2}" destId="{A1DAEF4C-3A6B-479C-A3B8-7163AAE0E46A}" srcOrd="6" destOrd="0" presId="urn:microsoft.com/office/officeart/2011/layout/TabList"/>
    <dgm:cxn modelId="{6BCF540C-54A6-4F58-B32A-ACB40FDBE958}" type="presParOf" srcId="{A1DAEF4C-3A6B-479C-A3B8-7163AAE0E46A}" destId="{2C88FD73-38C0-4269-997D-6A04B17DC267}" srcOrd="0" destOrd="0" presId="urn:microsoft.com/office/officeart/2011/layout/TabList"/>
    <dgm:cxn modelId="{5EE29D64-71BB-4CDF-BA2C-D1C3F9075C80}" type="presParOf" srcId="{A1DAEF4C-3A6B-479C-A3B8-7163AAE0E46A}" destId="{117BC939-C2C1-4112-BACB-9817CD460542}" srcOrd="1" destOrd="0" presId="urn:microsoft.com/office/officeart/2011/layout/TabList"/>
    <dgm:cxn modelId="{3E02F76D-5AE2-4388-A8BA-682E9F6DC460}" type="presParOf" srcId="{A1DAEF4C-3A6B-479C-A3B8-7163AAE0E46A}" destId="{264B5E00-3BDE-49F0-BA42-D44B8BC5BFA0}" srcOrd="2" destOrd="0" presId="urn:microsoft.com/office/officeart/2011/layout/TabList"/>
    <dgm:cxn modelId="{1A856A61-42F3-4493-BD37-9658A1111261}" type="presParOf" srcId="{5C458FAC-93D7-48C8-A601-6F53710A73B2}" destId="{FE2F2703-314F-4776-A926-10BD24BC4D86}" srcOrd="7" destOrd="0" presId="urn:microsoft.com/office/officeart/2011/layout/TabList"/>
    <dgm:cxn modelId="{56738795-65BA-4CA2-82A9-27A7280718F0}" type="presParOf" srcId="{5C458FAC-93D7-48C8-A601-6F53710A73B2}" destId="{4472B36D-6DAE-4925-979E-690ED3C29FA5}" srcOrd="8" destOrd="0" presId="urn:microsoft.com/office/officeart/2011/layout/TabList"/>
    <dgm:cxn modelId="{AC4FA75D-9A39-4FBB-8DB7-4160D67329A5}" type="presParOf" srcId="{4472B36D-6DAE-4925-979E-690ED3C29FA5}" destId="{E94ACF9E-5162-41ED-855C-409EDBCDC817}" srcOrd="0" destOrd="0" presId="urn:microsoft.com/office/officeart/2011/layout/TabList"/>
    <dgm:cxn modelId="{CAB0554F-C65E-4472-AD32-C16253EFA13F}" type="presParOf" srcId="{4472B36D-6DAE-4925-979E-690ED3C29FA5}" destId="{123A7D61-25CF-46CA-A4D4-73ECF67BE3DA}" srcOrd="1" destOrd="0" presId="urn:microsoft.com/office/officeart/2011/layout/TabList"/>
    <dgm:cxn modelId="{3E495C3D-F51E-4BAB-9C43-C9223EAB5C35}" type="presParOf" srcId="{4472B36D-6DAE-4925-979E-690ED3C29FA5}" destId="{DF1F060F-BDAB-4B9B-9F77-6E15B3C8C399}"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6DB132-5B8A-4046-9515-CCABF2DDE7B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30B6023-7DAA-47AD-AB41-02B0B80F17CA}">
      <dgm:prSet phldrT="[Text]"/>
      <dgm:spPr/>
      <dgm:t>
        <a:bodyPr/>
        <a:lstStyle/>
        <a:p>
          <a:r>
            <a:rPr lang="en-US" dirty="0">
              <a:latin typeface="Helvetica Neue Light" panose="02000403000000020004"/>
            </a:rPr>
            <a:t>Campus Advisory Committee on Budget</a:t>
          </a:r>
        </a:p>
      </dgm:t>
    </dgm:pt>
    <dgm:pt modelId="{8D1107B8-B029-4C48-8BA8-BC174E5B57A3}" type="parTrans" cxnId="{A0364F7A-0903-4FC4-A40D-10E518C64ABB}">
      <dgm:prSet/>
      <dgm:spPr/>
      <dgm:t>
        <a:bodyPr/>
        <a:lstStyle/>
        <a:p>
          <a:endParaRPr lang="en-US">
            <a:latin typeface="Helvetica Neue Light" panose="02000403000000020004"/>
          </a:endParaRPr>
        </a:p>
      </dgm:t>
    </dgm:pt>
    <dgm:pt modelId="{E4B6D96C-4196-4A5D-8ED7-706A924E9AD3}" type="sibTrans" cxnId="{A0364F7A-0903-4FC4-A40D-10E518C64ABB}">
      <dgm:prSet/>
      <dgm:spPr/>
      <dgm:t>
        <a:bodyPr/>
        <a:lstStyle/>
        <a:p>
          <a:endParaRPr lang="en-US">
            <a:latin typeface="Helvetica Neue Light" panose="02000403000000020004"/>
          </a:endParaRPr>
        </a:p>
      </dgm:t>
    </dgm:pt>
    <dgm:pt modelId="{D53D9A8C-F92F-4A6B-8CDF-A9C0C594ECC2}">
      <dgm:prSet phldrT="[Text]"/>
      <dgm:spPr/>
      <dgm:t>
        <a:bodyPr/>
        <a:lstStyle/>
        <a:p>
          <a:r>
            <a:rPr lang="en-US" dirty="0">
              <a:solidFill>
                <a:schemeClr val="tx1"/>
              </a:solidFill>
              <a:latin typeface="Helvetica Neue Light" panose="02000403000000020004"/>
            </a:rPr>
            <a:t>Members: Provost, EVC Finance &amp; Administration, Deans, select cabinet members, and shared governance leadership (faculty, staff, and students)</a:t>
          </a:r>
        </a:p>
      </dgm:t>
    </dgm:pt>
    <dgm:pt modelId="{C9E187E8-E731-40E5-B126-57B09096B225}" type="parTrans" cxnId="{D6BF758D-22AB-4F81-B886-F2134BE0F24E}">
      <dgm:prSet/>
      <dgm:spPr/>
      <dgm:t>
        <a:bodyPr/>
        <a:lstStyle/>
        <a:p>
          <a:endParaRPr lang="en-US">
            <a:latin typeface="Helvetica Neue Light" panose="02000403000000020004"/>
          </a:endParaRPr>
        </a:p>
      </dgm:t>
    </dgm:pt>
    <dgm:pt modelId="{A5541942-E615-4395-BA97-A1815491A549}" type="sibTrans" cxnId="{D6BF758D-22AB-4F81-B886-F2134BE0F24E}">
      <dgm:prSet/>
      <dgm:spPr/>
      <dgm:t>
        <a:bodyPr/>
        <a:lstStyle/>
        <a:p>
          <a:endParaRPr lang="en-US">
            <a:latin typeface="Helvetica Neue Light" panose="02000403000000020004"/>
          </a:endParaRPr>
        </a:p>
      </dgm:t>
    </dgm:pt>
    <dgm:pt modelId="{A9D8D7A0-65A8-4C4A-B477-34ECE8A94F61}">
      <dgm:prSet phldrT="[Text]"/>
      <dgm:spPr/>
      <dgm:t>
        <a:bodyPr/>
        <a:lstStyle/>
        <a:p>
          <a:r>
            <a:rPr lang="en-US" dirty="0">
              <a:solidFill>
                <a:schemeClr val="tx1"/>
              </a:solidFill>
              <a:latin typeface="Helvetica Neue Light" panose="02000403000000020004"/>
            </a:rPr>
            <a:t>Charge: Serve as an advisory body for campus-wide budget development activities</a:t>
          </a:r>
        </a:p>
      </dgm:t>
    </dgm:pt>
    <dgm:pt modelId="{B2544F8F-1BD2-49C1-8DC5-B9F9949A4D51}" type="parTrans" cxnId="{0B4A9F2C-27F2-4200-9F9C-BC59AEB06607}">
      <dgm:prSet/>
      <dgm:spPr/>
      <dgm:t>
        <a:bodyPr/>
        <a:lstStyle/>
        <a:p>
          <a:endParaRPr lang="en-US">
            <a:latin typeface="Helvetica Neue Light" panose="02000403000000020004"/>
          </a:endParaRPr>
        </a:p>
      </dgm:t>
    </dgm:pt>
    <dgm:pt modelId="{9B8A3D31-937D-48B0-B610-36E6CA6E6D26}" type="sibTrans" cxnId="{0B4A9F2C-27F2-4200-9F9C-BC59AEB06607}">
      <dgm:prSet/>
      <dgm:spPr/>
      <dgm:t>
        <a:bodyPr/>
        <a:lstStyle/>
        <a:p>
          <a:endParaRPr lang="en-US">
            <a:latin typeface="Helvetica Neue Light" panose="02000403000000020004"/>
          </a:endParaRPr>
        </a:p>
      </dgm:t>
    </dgm:pt>
    <dgm:pt modelId="{672E52D0-207C-42F5-9FCB-5A0708DE5E5C}">
      <dgm:prSet phldrT="[Text]"/>
      <dgm:spPr/>
      <dgm:t>
        <a:bodyPr/>
        <a:lstStyle/>
        <a:p>
          <a:r>
            <a:rPr lang="en-US" dirty="0">
              <a:latin typeface="Helvetica Neue Light" panose="02000403000000020004"/>
            </a:rPr>
            <a:t>Executive Budget Committee</a:t>
          </a:r>
        </a:p>
      </dgm:t>
    </dgm:pt>
    <dgm:pt modelId="{3B733163-C1D7-4EE5-8F0E-E81E92F73E3B}" type="parTrans" cxnId="{CA774A7A-CAE0-4723-9E2F-8A241FDE3A4F}">
      <dgm:prSet/>
      <dgm:spPr/>
      <dgm:t>
        <a:bodyPr/>
        <a:lstStyle/>
        <a:p>
          <a:endParaRPr lang="en-US">
            <a:latin typeface="Helvetica Neue Light" panose="02000403000000020004"/>
          </a:endParaRPr>
        </a:p>
      </dgm:t>
    </dgm:pt>
    <dgm:pt modelId="{47F940B8-8B94-4C57-86EA-23EA5BD40FC2}" type="sibTrans" cxnId="{CA774A7A-CAE0-4723-9E2F-8A241FDE3A4F}">
      <dgm:prSet/>
      <dgm:spPr/>
      <dgm:t>
        <a:bodyPr/>
        <a:lstStyle/>
        <a:p>
          <a:endParaRPr lang="en-US">
            <a:latin typeface="Helvetica Neue Light" panose="02000403000000020004"/>
          </a:endParaRPr>
        </a:p>
      </dgm:t>
    </dgm:pt>
    <dgm:pt modelId="{01C63D9D-C6F8-4F3B-9B79-8B72323386D3}">
      <dgm:prSet phldrT="[Text]"/>
      <dgm:spPr/>
      <dgm:t>
        <a:bodyPr/>
        <a:lstStyle/>
        <a:p>
          <a:r>
            <a:rPr lang="en-US" dirty="0">
              <a:solidFill>
                <a:schemeClr val="tx1"/>
              </a:solidFill>
              <a:latin typeface="Helvetica Neue Light" panose="02000403000000020004"/>
            </a:rPr>
            <a:t>Members: Chancellor, Provost, EVC Finance &amp; Administration/Chief Financial Officer</a:t>
          </a:r>
        </a:p>
      </dgm:t>
    </dgm:pt>
    <dgm:pt modelId="{DFF9A9FD-771F-4769-9E82-BF1CFB1036F0}" type="parTrans" cxnId="{1BE6BB02-2ABD-4D50-A0EA-FEA6350B3E9A}">
      <dgm:prSet/>
      <dgm:spPr/>
      <dgm:t>
        <a:bodyPr/>
        <a:lstStyle/>
        <a:p>
          <a:endParaRPr lang="en-US">
            <a:latin typeface="Helvetica Neue Light" panose="02000403000000020004"/>
          </a:endParaRPr>
        </a:p>
      </dgm:t>
    </dgm:pt>
    <dgm:pt modelId="{161F8495-7CFD-424E-B9A4-B5E51FCC834E}" type="sibTrans" cxnId="{1BE6BB02-2ABD-4D50-A0EA-FEA6350B3E9A}">
      <dgm:prSet/>
      <dgm:spPr/>
      <dgm:t>
        <a:bodyPr/>
        <a:lstStyle/>
        <a:p>
          <a:endParaRPr lang="en-US">
            <a:latin typeface="Helvetica Neue Light" panose="02000403000000020004"/>
          </a:endParaRPr>
        </a:p>
      </dgm:t>
    </dgm:pt>
    <dgm:pt modelId="{CF55F57F-4432-4F3E-8071-5974552789B8}">
      <dgm:prSet phldrT="[Text]"/>
      <dgm:spPr/>
      <dgm:t>
        <a:bodyPr/>
        <a:lstStyle/>
        <a:p>
          <a:r>
            <a:rPr lang="en-US" dirty="0">
              <a:solidFill>
                <a:schemeClr val="tx1"/>
              </a:solidFill>
              <a:latin typeface="Helvetica Neue Light" panose="02000403000000020004"/>
            </a:rPr>
            <a:t>Charge: Evaluate and finalize all funding decisions</a:t>
          </a:r>
        </a:p>
      </dgm:t>
    </dgm:pt>
    <dgm:pt modelId="{A5E41CB7-8AEA-4DC0-AEA0-6CAB179E417F}" type="parTrans" cxnId="{AEC91CAD-40C2-48AE-84F5-CB3B88BE571B}">
      <dgm:prSet/>
      <dgm:spPr/>
      <dgm:t>
        <a:bodyPr/>
        <a:lstStyle/>
        <a:p>
          <a:endParaRPr lang="en-US">
            <a:latin typeface="Helvetica Neue Light" panose="02000403000000020004"/>
          </a:endParaRPr>
        </a:p>
      </dgm:t>
    </dgm:pt>
    <dgm:pt modelId="{12E9BBB5-2ED8-4CFA-A52A-264323F13E1B}" type="sibTrans" cxnId="{AEC91CAD-40C2-48AE-84F5-CB3B88BE571B}">
      <dgm:prSet/>
      <dgm:spPr/>
      <dgm:t>
        <a:bodyPr/>
        <a:lstStyle/>
        <a:p>
          <a:endParaRPr lang="en-US">
            <a:latin typeface="Helvetica Neue Light" panose="02000403000000020004"/>
          </a:endParaRPr>
        </a:p>
      </dgm:t>
    </dgm:pt>
    <dgm:pt modelId="{655C9C86-C678-448B-B1D1-951748A2E4BD}">
      <dgm:prSet phldrT="[Text]"/>
      <dgm:spPr/>
      <dgm:t>
        <a:bodyPr/>
        <a:lstStyle/>
        <a:p>
          <a:r>
            <a:rPr lang="en-US" dirty="0">
              <a:solidFill>
                <a:schemeClr val="tx1"/>
              </a:solidFill>
              <a:latin typeface="Helvetica Neue Light" panose="02000403000000020004"/>
              <a:cs typeface="Arial" panose="020B0604020202020204" pitchFamily="34" charset="0"/>
            </a:rPr>
            <a:t>Advise the Executive Budget Committee on budget development related items</a:t>
          </a:r>
          <a:endParaRPr lang="en-US" dirty="0">
            <a:solidFill>
              <a:schemeClr val="tx1"/>
            </a:solidFill>
            <a:latin typeface="Helvetica Neue Light" panose="02000403000000020004"/>
          </a:endParaRPr>
        </a:p>
      </dgm:t>
    </dgm:pt>
    <dgm:pt modelId="{8ED3E47E-E496-4D23-92A7-651418D01DFE}" type="parTrans" cxnId="{1DED35EA-AA66-40AD-B25B-85B35337DC40}">
      <dgm:prSet/>
      <dgm:spPr/>
      <dgm:t>
        <a:bodyPr/>
        <a:lstStyle/>
        <a:p>
          <a:endParaRPr lang="en-US">
            <a:latin typeface="Helvetica Neue Light" panose="02000403000000020004"/>
          </a:endParaRPr>
        </a:p>
      </dgm:t>
    </dgm:pt>
    <dgm:pt modelId="{66FB181B-2BCC-4D26-8D48-0AACA8495B70}" type="sibTrans" cxnId="{1DED35EA-AA66-40AD-B25B-85B35337DC40}">
      <dgm:prSet/>
      <dgm:spPr/>
      <dgm:t>
        <a:bodyPr/>
        <a:lstStyle/>
        <a:p>
          <a:endParaRPr lang="en-US">
            <a:latin typeface="Helvetica Neue Light" panose="02000403000000020004"/>
          </a:endParaRPr>
        </a:p>
      </dgm:t>
    </dgm:pt>
    <dgm:pt modelId="{9D17B1EC-71B9-405F-A2AA-379621A33D21}">
      <dgm:prSet/>
      <dgm:spPr/>
      <dgm:t>
        <a:bodyPr/>
        <a:lstStyle/>
        <a:p>
          <a:r>
            <a:rPr lang="en-US" dirty="0">
              <a:solidFill>
                <a:schemeClr val="tx1"/>
              </a:solidFill>
              <a:latin typeface="Helvetica Neue Light" panose="02000403000000020004"/>
              <a:cs typeface="Arial" panose="020B0604020202020204" pitchFamily="34" charset="0"/>
            </a:rPr>
            <a:t>Communicate and collaborate with faculty and staff, including campus committees, to implement campus-wide strategic priorities </a:t>
          </a:r>
        </a:p>
      </dgm:t>
    </dgm:pt>
    <dgm:pt modelId="{0B34E38E-0513-4F2F-8841-01963F64B648}" type="sibTrans" cxnId="{48F85A32-67DF-4AC7-ACB4-B7C5BEAB6965}">
      <dgm:prSet/>
      <dgm:spPr/>
      <dgm:t>
        <a:bodyPr/>
        <a:lstStyle/>
        <a:p>
          <a:endParaRPr lang="en-US">
            <a:latin typeface="Helvetica Neue Light" panose="02000403000000020004"/>
          </a:endParaRPr>
        </a:p>
      </dgm:t>
    </dgm:pt>
    <dgm:pt modelId="{9BF99663-C850-4A5D-86FB-B90635DB9DCC}" type="parTrans" cxnId="{48F85A32-67DF-4AC7-ACB4-B7C5BEAB6965}">
      <dgm:prSet/>
      <dgm:spPr/>
      <dgm:t>
        <a:bodyPr/>
        <a:lstStyle/>
        <a:p>
          <a:endParaRPr lang="en-US">
            <a:latin typeface="Helvetica Neue Light" panose="02000403000000020004"/>
          </a:endParaRPr>
        </a:p>
      </dgm:t>
    </dgm:pt>
    <dgm:pt modelId="{D7900334-3459-43A2-BC19-93A4255B0B5F}">
      <dgm:prSet/>
      <dgm:spPr/>
      <dgm:t>
        <a:bodyPr/>
        <a:lstStyle/>
        <a:p>
          <a:r>
            <a:rPr lang="en-US">
              <a:solidFill>
                <a:schemeClr val="tx1"/>
              </a:solidFill>
              <a:latin typeface="Helvetica Neue Light" panose="02000403000000020004"/>
              <a:cs typeface="Arial" panose="020B0604020202020204" pitchFamily="34" charset="0"/>
            </a:rPr>
            <a:t>Meet on a regular basis to support the budget development process</a:t>
          </a:r>
          <a:endParaRPr lang="en-US" dirty="0">
            <a:solidFill>
              <a:schemeClr val="tx1"/>
            </a:solidFill>
            <a:latin typeface="Helvetica Neue Light" panose="02000403000000020004"/>
            <a:cs typeface="Arial" panose="020B0604020202020204" pitchFamily="34" charset="0"/>
          </a:endParaRPr>
        </a:p>
      </dgm:t>
    </dgm:pt>
    <dgm:pt modelId="{4BC85B08-2B6F-4A4A-93D6-01489CCBD5B4}" type="sibTrans" cxnId="{803015BD-9C00-4084-BB67-CEA18AA51E13}">
      <dgm:prSet/>
      <dgm:spPr/>
      <dgm:t>
        <a:bodyPr/>
        <a:lstStyle/>
        <a:p>
          <a:endParaRPr lang="en-US">
            <a:latin typeface="Helvetica Neue Light" panose="02000403000000020004"/>
          </a:endParaRPr>
        </a:p>
      </dgm:t>
    </dgm:pt>
    <dgm:pt modelId="{35D32474-40B7-4F0E-956B-7C48ACF7744E}" type="parTrans" cxnId="{803015BD-9C00-4084-BB67-CEA18AA51E13}">
      <dgm:prSet/>
      <dgm:spPr/>
      <dgm:t>
        <a:bodyPr/>
        <a:lstStyle/>
        <a:p>
          <a:endParaRPr lang="en-US">
            <a:latin typeface="Helvetica Neue Light" panose="02000403000000020004"/>
          </a:endParaRPr>
        </a:p>
      </dgm:t>
    </dgm:pt>
    <dgm:pt modelId="{0C0BC7FC-9CB3-471C-BA4C-8A32FD292B8D}">
      <dgm:prSet/>
      <dgm:spPr/>
      <dgm:t>
        <a:bodyPr/>
        <a:lstStyle/>
        <a:p>
          <a:r>
            <a:rPr lang="en-US" dirty="0">
              <a:solidFill>
                <a:schemeClr val="tx1"/>
              </a:solidFill>
              <a:latin typeface="Helvetica Neue Light" panose="02000403000000020004"/>
              <a:cs typeface="Arial" panose="020B0604020202020204" pitchFamily="34" charset="0"/>
            </a:rPr>
            <a:t>Conduct reviews and recommend potential revisions to the incentive-based budget model</a:t>
          </a:r>
          <a:endParaRPr lang="en-US" dirty="0">
            <a:solidFill>
              <a:schemeClr val="tx1"/>
            </a:solidFill>
            <a:latin typeface="Helvetica Neue Light" panose="02000403000000020004"/>
          </a:endParaRPr>
        </a:p>
      </dgm:t>
    </dgm:pt>
    <dgm:pt modelId="{AAD6B966-2DD5-4C8B-9518-B9F439D60FCD}" type="sibTrans" cxnId="{F9B3BC3E-9F7C-43C7-B462-AF908D623816}">
      <dgm:prSet/>
      <dgm:spPr/>
      <dgm:t>
        <a:bodyPr/>
        <a:lstStyle/>
        <a:p>
          <a:endParaRPr lang="en-US">
            <a:latin typeface="Helvetica Neue Light" panose="02000403000000020004"/>
          </a:endParaRPr>
        </a:p>
      </dgm:t>
    </dgm:pt>
    <dgm:pt modelId="{04301739-35F9-492A-8993-51CFBBAE4319}" type="parTrans" cxnId="{F9B3BC3E-9F7C-43C7-B462-AF908D623816}">
      <dgm:prSet/>
      <dgm:spPr/>
      <dgm:t>
        <a:bodyPr/>
        <a:lstStyle/>
        <a:p>
          <a:endParaRPr lang="en-US">
            <a:latin typeface="Helvetica Neue Light" panose="02000403000000020004"/>
          </a:endParaRPr>
        </a:p>
      </dgm:t>
    </dgm:pt>
    <dgm:pt modelId="{6B43DCB8-D289-424E-97DD-16483A681CEF}">
      <dgm:prSet phldrT="[Text]"/>
      <dgm:spPr/>
      <dgm:t>
        <a:bodyPr/>
        <a:lstStyle/>
        <a:p>
          <a:r>
            <a:rPr lang="en-US" dirty="0">
              <a:solidFill>
                <a:schemeClr val="tx1"/>
              </a:solidFill>
              <a:latin typeface="Helvetica Neue Light" panose="02000403000000020004"/>
              <a:cs typeface="Arial" panose="020B0604020202020204" pitchFamily="34" charset="0"/>
            </a:rPr>
            <a:t>Recommend campus-wide budget to the Board of Regents</a:t>
          </a:r>
          <a:endParaRPr lang="en-US" dirty="0">
            <a:solidFill>
              <a:schemeClr val="tx1"/>
            </a:solidFill>
            <a:latin typeface="Helvetica Neue Light" panose="02000403000000020004"/>
          </a:endParaRPr>
        </a:p>
      </dgm:t>
    </dgm:pt>
    <dgm:pt modelId="{ADA7EA80-7406-4537-8CFF-71D493D9B89A}" type="parTrans" cxnId="{AD0E10E2-AB52-4178-967B-CCD1B4F94EB2}">
      <dgm:prSet/>
      <dgm:spPr/>
      <dgm:t>
        <a:bodyPr/>
        <a:lstStyle/>
        <a:p>
          <a:endParaRPr lang="en-US">
            <a:latin typeface="Helvetica Neue Light" panose="02000403000000020004"/>
          </a:endParaRPr>
        </a:p>
      </dgm:t>
    </dgm:pt>
    <dgm:pt modelId="{B576DFCB-5D33-4AE4-9A27-68B1F79EB65A}" type="sibTrans" cxnId="{AD0E10E2-AB52-4178-967B-CCD1B4F94EB2}">
      <dgm:prSet/>
      <dgm:spPr/>
      <dgm:t>
        <a:bodyPr/>
        <a:lstStyle/>
        <a:p>
          <a:endParaRPr lang="en-US">
            <a:latin typeface="Helvetica Neue Light" panose="02000403000000020004"/>
          </a:endParaRPr>
        </a:p>
      </dgm:t>
    </dgm:pt>
    <dgm:pt modelId="{1AA360AD-1E1C-4702-9F70-BF36BF93BF85}">
      <dgm:prSet/>
      <dgm:spPr/>
      <dgm:t>
        <a:bodyPr/>
        <a:lstStyle/>
        <a:p>
          <a:r>
            <a:rPr lang="en-US" dirty="0">
              <a:solidFill>
                <a:schemeClr val="tx1"/>
              </a:solidFill>
              <a:latin typeface="Helvetica Neue Light" panose="02000403000000020004"/>
              <a:cs typeface="Arial" panose="020B0604020202020204" pitchFamily="34" charset="0"/>
            </a:rPr>
            <a:t>Review and approve funding levels for schools, colleges, and central support units </a:t>
          </a:r>
        </a:p>
      </dgm:t>
    </dgm:pt>
    <dgm:pt modelId="{BBF83F82-CBE8-4D88-91ED-46108D78FBA4}" type="parTrans" cxnId="{5FABC243-4039-494B-BC85-B95465C0A836}">
      <dgm:prSet/>
      <dgm:spPr/>
      <dgm:t>
        <a:bodyPr/>
        <a:lstStyle/>
        <a:p>
          <a:endParaRPr lang="en-US">
            <a:latin typeface="Helvetica Neue Light" panose="02000403000000020004"/>
          </a:endParaRPr>
        </a:p>
      </dgm:t>
    </dgm:pt>
    <dgm:pt modelId="{6091B1F9-08A0-478D-95A3-5BFD2B72092F}" type="sibTrans" cxnId="{5FABC243-4039-494B-BC85-B95465C0A836}">
      <dgm:prSet/>
      <dgm:spPr/>
      <dgm:t>
        <a:bodyPr/>
        <a:lstStyle/>
        <a:p>
          <a:endParaRPr lang="en-US">
            <a:latin typeface="Helvetica Neue Light" panose="02000403000000020004"/>
          </a:endParaRPr>
        </a:p>
      </dgm:t>
    </dgm:pt>
    <dgm:pt modelId="{3B863FB0-BAA0-4FE6-B784-1A00663466B1}">
      <dgm:prSet/>
      <dgm:spPr/>
      <dgm:t>
        <a:bodyPr/>
        <a:lstStyle/>
        <a:p>
          <a:r>
            <a:rPr lang="en-US" dirty="0">
              <a:solidFill>
                <a:schemeClr val="tx1"/>
              </a:solidFill>
              <a:latin typeface="Helvetica Neue Light" panose="02000403000000020004"/>
              <a:cs typeface="Arial" panose="020B0604020202020204" pitchFamily="34" charset="0"/>
            </a:rPr>
            <a:t>Review and approve CACB recommendations for strategic initiatives, subvention levels, or model revisions</a:t>
          </a:r>
        </a:p>
      </dgm:t>
    </dgm:pt>
    <dgm:pt modelId="{92ACD818-397B-447F-8DB8-2991AD9D052C}" type="parTrans" cxnId="{BF41C0A8-70EE-4C6E-9F33-1079C0C75201}">
      <dgm:prSet/>
      <dgm:spPr/>
      <dgm:t>
        <a:bodyPr/>
        <a:lstStyle/>
        <a:p>
          <a:endParaRPr lang="en-US">
            <a:latin typeface="Helvetica Neue Light" panose="02000403000000020004"/>
          </a:endParaRPr>
        </a:p>
      </dgm:t>
    </dgm:pt>
    <dgm:pt modelId="{0C79FCC9-8D60-4B4B-A754-05ED9817FB0B}" type="sibTrans" cxnId="{BF41C0A8-70EE-4C6E-9F33-1079C0C75201}">
      <dgm:prSet/>
      <dgm:spPr/>
      <dgm:t>
        <a:bodyPr/>
        <a:lstStyle/>
        <a:p>
          <a:endParaRPr lang="en-US">
            <a:latin typeface="Helvetica Neue Light" panose="02000403000000020004"/>
          </a:endParaRPr>
        </a:p>
      </dgm:t>
    </dgm:pt>
    <dgm:pt modelId="{DC87D7E0-900F-49DD-8412-800E01DCD33B}">
      <dgm:prSet/>
      <dgm:spPr/>
      <dgm:t>
        <a:bodyPr/>
        <a:lstStyle/>
        <a:p>
          <a:r>
            <a:rPr lang="en-US" dirty="0">
              <a:solidFill>
                <a:schemeClr val="tx1"/>
              </a:solidFill>
              <a:latin typeface="Helvetica Neue Light" panose="02000403000000020004"/>
              <a:cs typeface="Arial" panose="020B0604020202020204" pitchFamily="34" charset="0"/>
            </a:rPr>
            <a:t>Communicate funding decisions</a:t>
          </a:r>
        </a:p>
      </dgm:t>
    </dgm:pt>
    <dgm:pt modelId="{AE15D2B4-A455-4295-AF48-93C96D071C4E}" type="parTrans" cxnId="{4F79159E-E62A-475B-8276-3575F6CFEB00}">
      <dgm:prSet/>
      <dgm:spPr/>
      <dgm:t>
        <a:bodyPr/>
        <a:lstStyle/>
        <a:p>
          <a:endParaRPr lang="en-US">
            <a:latin typeface="Helvetica Neue Light" panose="02000403000000020004"/>
          </a:endParaRPr>
        </a:p>
      </dgm:t>
    </dgm:pt>
    <dgm:pt modelId="{B47C9CDE-066B-4F21-8E51-F87219CADC33}" type="sibTrans" cxnId="{4F79159E-E62A-475B-8276-3575F6CFEB00}">
      <dgm:prSet/>
      <dgm:spPr/>
      <dgm:t>
        <a:bodyPr/>
        <a:lstStyle/>
        <a:p>
          <a:endParaRPr lang="en-US">
            <a:latin typeface="Helvetica Neue Light" panose="02000403000000020004"/>
          </a:endParaRPr>
        </a:p>
      </dgm:t>
    </dgm:pt>
    <dgm:pt modelId="{A3DA342B-11DC-4206-B751-62F9DA7E708F}">
      <dgm:prSet/>
      <dgm:spPr/>
      <dgm:t>
        <a:bodyPr/>
        <a:lstStyle/>
        <a:p>
          <a:r>
            <a:rPr lang="en-US" dirty="0">
              <a:solidFill>
                <a:schemeClr val="tx1"/>
              </a:solidFill>
              <a:latin typeface="Helvetica Neue Light" panose="02000403000000020004"/>
              <a:cs typeface="Arial" panose="020B0604020202020204" pitchFamily="34" charset="0"/>
            </a:rPr>
            <a:t>Delegate authority for activities throughout the budget development process</a:t>
          </a:r>
        </a:p>
      </dgm:t>
    </dgm:pt>
    <dgm:pt modelId="{6F3E89D9-6B2A-4134-8CCF-F768DFA3BBEB}" type="parTrans" cxnId="{4F97068D-8812-44E6-8721-19D436DA736A}">
      <dgm:prSet/>
      <dgm:spPr/>
      <dgm:t>
        <a:bodyPr/>
        <a:lstStyle/>
        <a:p>
          <a:endParaRPr lang="en-US">
            <a:latin typeface="Helvetica Neue Light" panose="02000403000000020004"/>
          </a:endParaRPr>
        </a:p>
      </dgm:t>
    </dgm:pt>
    <dgm:pt modelId="{E542C72F-7407-4D69-985E-8B181905EB36}" type="sibTrans" cxnId="{4F97068D-8812-44E6-8721-19D436DA736A}">
      <dgm:prSet/>
      <dgm:spPr/>
      <dgm:t>
        <a:bodyPr/>
        <a:lstStyle/>
        <a:p>
          <a:endParaRPr lang="en-US">
            <a:latin typeface="Helvetica Neue Light" panose="02000403000000020004"/>
          </a:endParaRPr>
        </a:p>
      </dgm:t>
    </dgm:pt>
    <dgm:pt modelId="{4333AB14-A8DD-436A-AEA6-9974F9AE2F3F}" type="pres">
      <dgm:prSet presAssocID="{536DB132-5B8A-4046-9515-CCABF2DDE7B9}" presName="linearFlow" presStyleCnt="0">
        <dgm:presLayoutVars>
          <dgm:dir/>
          <dgm:animLvl val="lvl"/>
          <dgm:resizeHandles val="exact"/>
        </dgm:presLayoutVars>
      </dgm:prSet>
      <dgm:spPr/>
    </dgm:pt>
    <dgm:pt modelId="{DF5CE590-F370-4EDF-B231-40665AEE968F}" type="pres">
      <dgm:prSet presAssocID="{E30B6023-7DAA-47AD-AB41-02B0B80F17CA}" presName="composite" presStyleCnt="0"/>
      <dgm:spPr/>
    </dgm:pt>
    <dgm:pt modelId="{6F0E09EC-D7AA-4B9E-ACDF-7F9E0E20A13B}" type="pres">
      <dgm:prSet presAssocID="{E30B6023-7DAA-47AD-AB41-02B0B80F17CA}" presName="parentText" presStyleLbl="alignNode1" presStyleIdx="0" presStyleCnt="2">
        <dgm:presLayoutVars>
          <dgm:chMax val="1"/>
          <dgm:bulletEnabled val="1"/>
        </dgm:presLayoutVars>
      </dgm:prSet>
      <dgm:spPr/>
    </dgm:pt>
    <dgm:pt modelId="{B5E6298E-365F-48DE-A52B-4CDDF2C77A6D}" type="pres">
      <dgm:prSet presAssocID="{E30B6023-7DAA-47AD-AB41-02B0B80F17CA}" presName="descendantText" presStyleLbl="alignAcc1" presStyleIdx="0" presStyleCnt="2" custScaleY="100000" custLinFactNeighborX="1717" custLinFactNeighborY="-3418">
        <dgm:presLayoutVars>
          <dgm:bulletEnabled val="1"/>
        </dgm:presLayoutVars>
      </dgm:prSet>
      <dgm:spPr/>
    </dgm:pt>
    <dgm:pt modelId="{5B2ACC9D-F174-42E7-BD20-19C2BE50BEE1}" type="pres">
      <dgm:prSet presAssocID="{E4B6D96C-4196-4A5D-8ED7-706A924E9AD3}" presName="sp" presStyleCnt="0"/>
      <dgm:spPr/>
    </dgm:pt>
    <dgm:pt modelId="{480531C4-AAE0-4BC7-AC50-941253A4D992}" type="pres">
      <dgm:prSet presAssocID="{672E52D0-207C-42F5-9FCB-5A0708DE5E5C}" presName="composite" presStyleCnt="0"/>
      <dgm:spPr/>
    </dgm:pt>
    <dgm:pt modelId="{62CEE91B-207B-4F31-8D36-1C8130E45A43}" type="pres">
      <dgm:prSet presAssocID="{672E52D0-207C-42F5-9FCB-5A0708DE5E5C}" presName="parentText" presStyleLbl="alignNode1" presStyleIdx="1" presStyleCnt="2" custLinFactNeighborX="0" custLinFactNeighborY="-4854">
        <dgm:presLayoutVars>
          <dgm:chMax val="1"/>
          <dgm:bulletEnabled val="1"/>
        </dgm:presLayoutVars>
      </dgm:prSet>
      <dgm:spPr/>
    </dgm:pt>
    <dgm:pt modelId="{B234CCB6-D84E-4021-A3A7-FDBBF9E2E4D1}" type="pres">
      <dgm:prSet presAssocID="{672E52D0-207C-42F5-9FCB-5A0708DE5E5C}" presName="descendantText" presStyleLbl="alignAcc1" presStyleIdx="1" presStyleCnt="2" custLinFactNeighborX="0" custLinFactNeighborY="-7679">
        <dgm:presLayoutVars>
          <dgm:bulletEnabled val="1"/>
        </dgm:presLayoutVars>
      </dgm:prSet>
      <dgm:spPr/>
    </dgm:pt>
  </dgm:ptLst>
  <dgm:cxnLst>
    <dgm:cxn modelId="{1BE6BB02-2ABD-4D50-A0EA-FEA6350B3E9A}" srcId="{672E52D0-207C-42F5-9FCB-5A0708DE5E5C}" destId="{01C63D9D-C6F8-4F3B-9B79-8B72323386D3}" srcOrd="0" destOrd="0" parTransId="{DFF9A9FD-771F-4769-9E82-BF1CFB1036F0}" sibTransId="{161F8495-7CFD-424E-B9A4-B5E51FCC834E}"/>
    <dgm:cxn modelId="{732E5C08-6A67-4072-9AB9-321D24309D7B}" type="presOf" srcId="{3B863FB0-BAA0-4FE6-B784-1A00663466B1}" destId="{B234CCB6-D84E-4021-A3A7-FDBBF9E2E4D1}" srcOrd="0" destOrd="4" presId="urn:microsoft.com/office/officeart/2005/8/layout/chevron2"/>
    <dgm:cxn modelId="{1A073811-0490-4BD6-8784-88F8523A6D2F}" type="presOf" srcId="{A3DA342B-11DC-4206-B751-62F9DA7E708F}" destId="{B234CCB6-D84E-4021-A3A7-FDBBF9E2E4D1}" srcOrd="0" destOrd="6" presId="urn:microsoft.com/office/officeart/2005/8/layout/chevron2"/>
    <dgm:cxn modelId="{40D70A25-8277-4B66-8F72-C63BE2F92372}" type="presOf" srcId="{672E52D0-207C-42F5-9FCB-5A0708DE5E5C}" destId="{62CEE91B-207B-4F31-8D36-1C8130E45A43}" srcOrd="0" destOrd="0" presId="urn:microsoft.com/office/officeart/2005/8/layout/chevron2"/>
    <dgm:cxn modelId="{0B4A9F2C-27F2-4200-9F9C-BC59AEB06607}" srcId="{E30B6023-7DAA-47AD-AB41-02B0B80F17CA}" destId="{A9D8D7A0-65A8-4C4A-B477-34ECE8A94F61}" srcOrd="1" destOrd="0" parTransId="{B2544F8F-1BD2-49C1-8DC5-B9F9949A4D51}" sibTransId="{9B8A3D31-937D-48B0-B610-36E6CA6E6D26}"/>
    <dgm:cxn modelId="{48F85A32-67DF-4AC7-ACB4-B7C5BEAB6965}" srcId="{A9D8D7A0-65A8-4C4A-B477-34ECE8A94F61}" destId="{9D17B1EC-71B9-405F-A2AA-379621A33D21}" srcOrd="1" destOrd="0" parTransId="{9BF99663-C850-4A5D-86FB-B90635DB9DCC}" sibTransId="{0B34E38E-0513-4F2F-8841-01963F64B648}"/>
    <dgm:cxn modelId="{F9B3BC3E-9F7C-43C7-B462-AF908D623816}" srcId="{A9D8D7A0-65A8-4C4A-B477-34ECE8A94F61}" destId="{0C0BC7FC-9CB3-471C-BA4C-8A32FD292B8D}" srcOrd="3" destOrd="0" parTransId="{04301739-35F9-492A-8993-51CFBBAE4319}" sibTransId="{AAD6B966-2DD5-4C8B-9518-B9F439D60FCD}"/>
    <dgm:cxn modelId="{84815140-90C6-45B3-8028-00BAE2C54D2D}" type="presOf" srcId="{D53D9A8C-F92F-4A6B-8CDF-A9C0C594ECC2}" destId="{B5E6298E-365F-48DE-A52B-4CDDF2C77A6D}" srcOrd="0" destOrd="0" presId="urn:microsoft.com/office/officeart/2005/8/layout/chevron2"/>
    <dgm:cxn modelId="{460ECB62-3D51-4FBF-BC9D-66F71FFB57F0}" type="presOf" srcId="{0C0BC7FC-9CB3-471C-BA4C-8A32FD292B8D}" destId="{B5E6298E-365F-48DE-A52B-4CDDF2C77A6D}" srcOrd="0" destOrd="5" presId="urn:microsoft.com/office/officeart/2005/8/layout/chevron2"/>
    <dgm:cxn modelId="{5FABC243-4039-494B-BC85-B95465C0A836}" srcId="{CF55F57F-4432-4F3E-8071-5974552789B8}" destId="{1AA360AD-1E1C-4702-9F70-BF36BF93BF85}" srcOrd="1" destOrd="0" parTransId="{BBF83F82-CBE8-4D88-91ED-46108D78FBA4}" sibTransId="{6091B1F9-08A0-478D-95A3-5BFD2B72092F}"/>
    <dgm:cxn modelId="{4B30604D-5A06-41BD-86F2-17DC6824A917}" type="presOf" srcId="{6B43DCB8-D289-424E-97DD-16483A681CEF}" destId="{B234CCB6-D84E-4021-A3A7-FDBBF9E2E4D1}" srcOrd="0" destOrd="2" presId="urn:microsoft.com/office/officeart/2005/8/layout/chevron2"/>
    <dgm:cxn modelId="{04968A70-2C28-4D05-8597-D2AA56973A8E}" type="presOf" srcId="{536DB132-5B8A-4046-9515-CCABF2DDE7B9}" destId="{4333AB14-A8DD-436A-AEA6-9974F9AE2F3F}" srcOrd="0" destOrd="0" presId="urn:microsoft.com/office/officeart/2005/8/layout/chevron2"/>
    <dgm:cxn modelId="{21F9E872-662C-4E5D-8439-B324DEFDE417}" type="presOf" srcId="{A9D8D7A0-65A8-4C4A-B477-34ECE8A94F61}" destId="{B5E6298E-365F-48DE-A52B-4CDDF2C77A6D}" srcOrd="0" destOrd="1" presId="urn:microsoft.com/office/officeart/2005/8/layout/chevron2"/>
    <dgm:cxn modelId="{39894174-FFBC-4A9B-9920-57FC1BF2EC3F}" type="presOf" srcId="{DC87D7E0-900F-49DD-8412-800E01DCD33B}" destId="{B234CCB6-D84E-4021-A3A7-FDBBF9E2E4D1}" srcOrd="0" destOrd="5" presId="urn:microsoft.com/office/officeart/2005/8/layout/chevron2"/>
    <dgm:cxn modelId="{CA774A7A-CAE0-4723-9E2F-8A241FDE3A4F}" srcId="{536DB132-5B8A-4046-9515-CCABF2DDE7B9}" destId="{672E52D0-207C-42F5-9FCB-5A0708DE5E5C}" srcOrd="1" destOrd="0" parTransId="{3B733163-C1D7-4EE5-8F0E-E81E92F73E3B}" sibTransId="{47F940B8-8B94-4C57-86EA-23EA5BD40FC2}"/>
    <dgm:cxn modelId="{A0364F7A-0903-4FC4-A40D-10E518C64ABB}" srcId="{536DB132-5B8A-4046-9515-CCABF2DDE7B9}" destId="{E30B6023-7DAA-47AD-AB41-02B0B80F17CA}" srcOrd="0" destOrd="0" parTransId="{8D1107B8-B029-4C48-8BA8-BC174E5B57A3}" sibTransId="{E4B6D96C-4196-4A5D-8ED7-706A924E9AD3}"/>
    <dgm:cxn modelId="{4F97068D-8812-44E6-8721-19D436DA736A}" srcId="{CF55F57F-4432-4F3E-8071-5974552789B8}" destId="{A3DA342B-11DC-4206-B751-62F9DA7E708F}" srcOrd="4" destOrd="0" parTransId="{6F3E89D9-6B2A-4134-8CCF-F768DFA3BBEB}" sibTransId="{E542C72F-7407-4D69-985E-8B181905EB36}"/>
    <dgm:cxn modelId="{D6BF758D-22AB-4F81-B886-F2134BE0F24E}" srcId="{E30B6023-7DAA-47AD-AB41-02B0B80F17CA}" destId="{D53D9A8C-F92F-4A6B-8CDF-A9C0C594ECC2}" srcOrd="0" destOrd="0" parTransId="{C9E187E8-E731-40E5-B126-57B09096B225}" sibTransId="{A5541942-E615-4395-BA97-A1815491A549}"/>
    <dgm:cxn modelId="{4F79159E-E62A-475B-8276-3575F6CFEB00}" srcId="{CF55F57F-4432-4F3E-8071-5974552789B8}" destId="{DC87D7E0-900F-49DD-8412-800E01DCD33B}" srcOrd="3" destOrd="0" parTransId="{AE15D2B4-A455-4295-AF48-93C96D071C4E}" sibTransId="{B47C9CDE-066B-4F21-8E51-F87219CADC33}"/>
    <dgm:cxn modelId="{1F8B9BA0-A20B-4AF4-93DA-01DD71F6D609}" type="presOf" srcId="{01C63D9D-C6F8-4F3B-9B79-8B72323386D3}" destId="{B234CCB6-D84E-4021-A3A7-FDBBF9E2E4D1}" srcOrd="0" destOrd="0" presId="urn:microsoft.com/office/officeart/2005/8/layout/chevron2"/>
    <dgm:cxn modelId="{061D3AA7-F7DE-4566-A723-51BB76E93892}" type="presOf" srcId="{1AA360AD-1E1C-4702-9F70-BF36BF93BF85}" destId="{B234CCB6-D84E-4021-A3A7-FDBBF9E2E4D1}" srcOrd="0" destOrd="3" presId="urn:microsoft.com/office/officeart/2005/8/layout/chevron2"/>
    <dgm:cxn modelId="{BF41C0A8-70EE-4C6E-9F33-1079C0C75201}" srcId="{CF55F57F-4432-4F3E-8071-5974552789B8}" destId="{3B863FB0-BAA0-4FE6-B784-1A00663466B1}" srcOrd="2" destOrd="0" parTransId="{92ACD818-397B-447F-8DB8-2991AD9D052C}" sibTransId="{0C79FCC9-8D60-4B4B-A754-05ED9817FB0B}"/>
    <dgm:cxn modelId="{AEC91CAD-40C2-48AE-84F5-CB3B88BE571B}" srcId="{672E52D0-207C-42F5-9FCB-5A0708DE5E5C}" destId="{CF55F57F-4432-4F3E-8071-5974552789B8}" srcOrd="1" destOrd="0" parTransId="{A5E41CB7-8AEA-4DC0-AEA0-6CAB179E417F}" sibTransId="{12E9BBB5-2ED8-4CFA-A52A-264323F13E1B}"/>
    <dgm:cxn modelId="{803015BD-9C00-4084-BB67-CEA18AA51E13}" srcId="{A9D8D7A0-65A8-4C4A-B477-34ECE8A94F61}" destId="{D7900334-3459-43A2-BC19-93A4255B0B5F}" srcOrd="2" destOrd="0" parTransId="{35D32474-40B7-4F0E-956B-7C48ACF7744E}" sibTransId="{4BC85B08-2B6F-4A4A-93D6-01489CCBD5B4}"/>
    <dgm:cxn modelId="{B4EFF3CD-C40D-4EBF-B52D-0542CF9B97B4}" type="presOf" srcId="{9D17B1EC-71B9-405F-A2AA-379621A33D21}" destId="{B5E6298E-365F-48DE-A52B-4CDDF2C77A6D}" srcOrd="0" destOrd="3" presId="urn:microsoft.com/office/officeart/2005/8/layout/chevron2"/>
    <dgm:cxn modelId="{7D2DEEDC-6B89-4856-83B8-3B8EC0338FF9}" type="presOf" srcId="{CF55F57F-4432-4F3E-8071-5974552789B8}" destId="{B234CCB6-D84E-4021-A3A7-FDBBF9E2E4D1}" srcOrd="0" destOrd="1" presId="urn:microsoft.com/office/officeart/2005/8/layout/chevron2"/>
    <dgm:cxn modelId="{F4B86BDF-DF68-4C5B-9BC9-DC708F7EE5BC}" type="presOf" srcId="{E30B6023-7DAA-47AD-AB41-02B0B80F17CA}" destId="{6F0E09EC-D7AA-4B9E-ACDF-7F9E0E20A13B}" srcOrd="0" destOrd="0" presId="urn:microsoft.com/office/officeart/2005/8/layout/chevron2"/>
    <dgm:cxn modelId="{AD0E10E2-AB52-4178-967B-CCD1B4F94EB2}" srcId="{CF55F57F-4432-4F3E-8071-5974552789B8}" destId="{6B43DCB8-D289-424E-97DD-16483A681CEF}" srcOrd="0" destOrd="0" parTransId="{ADA7EA80-7406-4537-8CFF-71D493D9B89A}" sibTransId="{B576DFCB-5D33-4AE4-9A27-68B1F79EB65A}"/>
    <dgm:cxn modelId="{1DED35EA-AA66-40AD-B25B-85B35337DC40}" srcId="{A9D8D7A0-65A8-4C4A-B477-34ECE8A94F61}" destId="{655C9C86-C678-448B-B1D1-951748A2E4BD}" srcOrd="0" destOrd="0" parTransId="{8ED3E47E-E496-4D23-92A7-651418D01DFE}" sibTransId="{66FB181B-2BCC-4D26-8D48-0AACA8495B70}"/>
    <dgm:cxn modelId="{7AFCE6F7-9850-437D-9F49-49E71263C76B}" type="presOf" srcId="{655C9C86-C678-448B-B1D1-951748A2E4BD}" destId="{B5E6298E-365F-48DE-A52B-4CDDF2C77A6D}" srcOrd="0" destOrd="2" presId="urn:microsoft.com/office/officeart/2005/8/layout/chevron2"/>
    <dgm:cxn modelId="{DE3746FE-DCBD-468F-A50F-792F5D6116D9}" type="presOf" srcId="{D7900334-3459-43A2-BC19-93A4255B0B5F}" destId="{B5E6298E-365F-48DE-A52B-4CDDF2C77A6D}" srcOrd="0" destOrd="4" presId="urn:microsoft.com/office/officeart/2005/8/layout/chevron2"/>
    <dgm:cxn modelId="{0759EBD6-08A5-4A73-8048-4A232ECBCA0E}" type="presParOf" srcId="{4333AB14-A8DD-436A-AEA6-9974F9AE2F3F}" destId="{DF5CE590-F370-4EDF-B231-40665AEE968F}" srcOrd="0" destOrd="0" presId="urn:microsoft.com/office/officeart/2005/8/layout/chevron2"/>
    <dgm:cxn modelId="{4D70E41B-0FEE-4EEE-B56B-B38A65DDD847}" type="presParOf" srcId="{DF5CE590-F370-4EDF-B231-40665AEE968F}" destId="{6F0E09EC-D7AA-4B9E-ACDF-7F9E0E20A13B}" srcOrd="0" destOrd="0" presId="urn:microsoft.com/office/officeart/2005/8/layout/chevron2"/>
    <dgm:cxn modelId="{639F5B8D-0565-47BE-9AF5-7407195F748B}" type="presParOf" srcId="{DF5CE590-F370-4EDF-B231-40665AEE968F}" destId="{B5E6298E-365F-48DE-A52B-4CDDF2C77A6D}" srcOrd="1" destOrd="0" presId="urn:microsoft.com/office/officeart/2005/8/layout/chevron2"/>
    <dgm:cxn modelId="{4429D53C-DA36-4791-AEFA-53B242EA3CAB}" type="presParOf" srcId="{4333AB14-A8DD-436A-AEA6-9974F9AE2F3F}" destId="{5B2ACC9D-F174-42E7-BD20-19C2BE50BEE1}" srcOrd="1" destOrd="0" presId="urn:microsoft.com/office/officeart/2005/8/layout/chevron2"/>
    <dgm:cxn modelId="{B9E5A09F-8738-42AF-AE85-A12B9D891F9F}" type="presParOf" srcId="{4333AB14-A8DD-436A-AEA6-9974F9AE2F3F}" destId="{480531C4-AAE0-4BC7-AC50-941253A4D992}" srcOrd="2" destOrd="0" presId="urn:microsoft.com/office/officeart/2005/8/layout/chevron2"/>
    <dgm:cxn modelId="{300EC113-099A-49EF-8376-6DEB88A78650}" type="presParOf" srcId="{480531C4-AAE0-4BC7-AC50-941253A4D992}" destId="{62CEE91B-207B-4F31-8D36-1C8130E45A43}" srcOrd="0" destOrd="0" presId="urn:microsoft.com/office/officeart/2005/8/layout/chevron2"/>
    <dgm:cxn modelId="{3BA9FADB-DB0A-4B99-8D52-203E0B3BF20E}" type="presParOf" srcId="{480531C4-AAE0-4BC7-AC50-941253A4D992}" destId="{B234CCB6-D84E-4021-A3A7-FDBBF9E2E4D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FD87DB-6F85-4C19-ACF3-585A594227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1847C78-6EB3-48BC-ABA2-F0DA03250555}">
      <dgm:prSet phldrT="[Text]"/>
      <dgm:spPr>
        <a:solidFill>
          <a:schemeClr val="bg1">
            <a:lumMod val="50000"/>
          </a:schemeClr>
        </a:solidFill>
      </dgm:spPr>
      <dgm:t>
        <a:bodyPr/>
        <a:lstStyle/>
        <a:p>
          <a:r>
            <a:rPr lang="en-US" dirty="0">
              <a:latin typeface="Helvetica Neue Light" panose="02000403000000020004"/>
            </a:rPr>
            <a:t>Main Campus Tuition </a:t>
          </a:r>
        </a:p>
      </dgm:t>
    </dgm:pt>
    <dgm:pt modelId="{9895478D-38B3-4374-A189-BEB03B16E8F5}" type="parTrans" cxnId="{BA5F1076-C2F1-47C4-AD64-E31191F154C0}">
      <dgm:prSet/>
      <dgm:spPr/>
      <dgm:t>
        <a:bodyPr/>
        <a:lstStyle/>
        <a:p>
          <a:endParaRPr lang="en-US">
            <a:latin typeface="Helvetica Neue Light" panose="02000403000000020004"/>
          </a:endParaRPr>
        </a:p>
      </dgm:t>
    </dgm:pt>
    <dgm:pt modelId="{03A28E76-6B26-4F53-8696-A6369691598A}" type="sibTrans" cxnId="{BA5F1076-C2F1-47C4-AD64-E31191F154C0}">
      <dgm:prSet/>
      <dgm:spPr/>
      <dgm:t>
        <a:bodyPr/>
        <a:lstStyle/>
        <a:p>
          <a:endParaRPr lang="en-US">
            <a:latin typeface="Helvetica Neue Light" panose="02000403000000020004"/>
          </a:endParaRPr>
        </a:p>
      </dgm:t>
    </dgm:pt>
    <dgm:pt modelId="{DCF8656B-312B-4F88-A3DB-FECF8B6AB965}">
      <dgm:prSet phldrT="[Text]"/>
      <dgm:spPr>
        <a:solidFill>
          <a:schemeClr val="bg1">
            <a:lumMod val="50000"/>
          </a:schemeClr>
        </a:solidFill>
      </dgm:spPr>
      <dgm:t>
        <a:bodyPr/>
        <a:lstStyle/>
        <a:p>
          <a:r>
            <a:rPr lang="en-US" dirty="0">
              <a:latin typeface="Helvetica Neue Light" panose="02000403000000020004"/>
            </a:rPr>
            <a:t>State Appropriations</a:t>
          </a:r>
        </a:p>
      </dgm:t>
    </dgm:pt>
    <dgm:pt modelId="{98B1884A-4687-4F13-81AD-59F00D7B4019}" type="parTrans" cxnId="{6600AFCB-BA6E-4C67-8D52-7D929FCCED97}">
      <dgm:prSet/>
      <dgm:spPr/>
      <dgm:t>
        <a:bodyPr/>
        <a:lstStyle/>
        <a:p>
          <a:endParaRPr lang="en-US">
            <a:latin typeface="Helvetica Neue Light" panose="02000403000000020004"/>
          </a:endParaRPr>
        </a:p>
      </dgm:t>
    </dgm:pt>
    <dgm:pt modelId="{39980803-D36B-4920-99F9-D9F200BACA5D}" type="sibTrans" cxnId="{6600AFCB-BA6E-4C67-8D52-7D929FCCED97}">
      <dgm:prSet/>
      <dgm:spPr/>
      <dgm:t>
        <a:bodyPr/>
        <a:lstStyle/>
        <a:p>
          <a:endParaRPr lang="en-US">
            <a:latin typeface="Helvetica Neue Light" panose="02000403000000020004"/>
          </a:endParaRPr>
        </a:p>
      </dgm:t>
    </dgm:pt>
    <dgm:pt modelId="{68AD782C-FE4A-46A7-8E46-1D0DE2958164}">
      <dgm:prSet phldrT="[Text]"/>
      <dgm:spPr/>
      <dgm:t>
        <a:bodyPr/>
        <a:lstStyle/>
        <a:p>
          <a:r>
            <a:rPr lang="en-US" dirty="0">
              <a:latin typeface="Helvetica Neue Light" panose="02000403000000020004"/>
            </a:rPr>
            <a:t>Differential Tuition</a:t>
          </a:r>
        </a:p>
      </dgm:t>
    </dgm:pt>
    <dgm:pt modelId="{BA12E01E-39C5-428B-8820-90946A336AF7}" type="parTrans" cxnId="{D055E99A-9438-436F-94CE-FA96BBDA765B}">
      <dgm:prSet/>
      <dgm:spPr/>
      <dgm:t>
        <a:bodyPr/>
        <a:lstStyle/>
        <a:p>
          <a:endParaRPr lang="en-US">
            <a:latin typeface="Helvetica Neue Light" panose="02000403000000020004"/>
          </a:endParaRPr>
        </a:p>
      </dgm:t>
    </dgm:pt>
    <dgm:pt modelId="{F1D832EC-3044-49C0-A953-81184E3B96CF}" type="sibTrans" cxnId="{D055E99A-9438-436F-94CE-FA96BBDA765B}">
      <dgm:prSet/>
      <dgm:spPr/>
      <dgm:t>
        <a:bodyPr/>
        <a:lstStyle/>
        <a:p>
          <a:endParaRPr lang="en-US">
            <a:latin typeface="Helvetica Neue Light" panose="02000403000000020004"/>
          </a:endParaRPr>
        </a:p>
      </dgm:t>
    </dgm:pt>
    <dgm:pt modelId="{C99EAFB3-3615-40C4-BC51-40322146EDCA}">
      <dgm:prSet phldrT="[Text]"/>
      <dgm:spPr/>
      <dgm:t>
        <a:bodyPr/>
        <a:lstStyle/>
        <a:p>
          <a:r>
            <a:rPr lang="en-US" dirty="0">
              <a:latin typeface="Helvetica Neue Light" panose="02000403000000020004"/>
            </a:rPr>
            <a:t>Gifts</a:t>
          </a:r>
        </a:p>
      </dgm:t>
    </dgm:pt>
    <dgm:pt modelId="{8736BE25-CACD-4D70-A0CB-A4C6B8CA7870}" type="parTrans" cxnId="{32DB58EF-3B78-4B1B-B03C-DABA499BC930}">
      <dgm:prSet/>
      <dgm:spPr/>
      <dgm:t>
        <a:bodyPr/>
        <a:lstStyle/>
        <a:p>
          <a:endParaRPr lang="en-US">
            <a:latin typeface="Helvetica Neue Light" panose="02000403000000020004"/>
          </a:endParaRPr>
        </a:p>
      </dgm:t>
    </dgm:pt>
    <dgm:pt modelId="{D031F987-3A42-4457-AB86-8A81AE28C555}" type="sibTrans" cxnId="{32DB58EF-3B78-4B1B-B03C-DABA499BC930}">
      <dgm:prSet/>
      <dgm:spPr/>
      <dgm:t>
        <a:bodyPr/>
        <a:lstStyle/>
        <a:p>
          <a:endParaRPr lang="en-US">
            <a:latin typeface="Helvetica Neue Light" panose="02000403000000020004"/>
          </a:endParaRPr>
        </a:p>
      </dgm:t>
    </dgm:pt>
    <dgm:pt modelId="{BEA12FBE-42FF-4E9B-BCF3-B4A3C7C79CE1}">
      <dgm:prSet phldrT="[Text]"/>
      <dgm:spPr/>
      <dgm:t>
        <a:bodyPr/>
        <a:lstStyle/>
        <a:p>
          <a:r>
            <a:rPr lang="en-US" dirty="0">
              <a:latin typeface="Helvetica Neue Light" panose="02000403000000020004"/>
            </a:rPr>
            <a:t>Extended Studies</a:t>
          </a:r>
        </a:p>
      </dgm:t>
    </dgm:pt>
    <dgm:pt modelId="{4BAE4A9E-2357-4AFC-B397-AAD36076F6FF}" type="parTrans" cxnId="{905E204D-8F1E-42DB-9E80-46B6CA76055A}">
      <dgm:prSet/>
      <dgm:spPr/>
      <dgm:t>
        <a:bodyPr/>
        <a:lstStyle/>
        <a:p>
          <a:endParaRPr lang="en-US">
            <a:latin typeface="Helvetica Neue Light" panose="02000403000000020004"/>
          </a:endParaRPr>
        </a:p>
      </dgm:t>
    </dgm:pt>
    <dgm:pt modelId="{FAA73825-6880-4366-8BCD-3FD056940FF7}" type="sibTrans" cxnId="{905E204D-8F1E-42DB-9E80-46B6CA76055A}">
      <dgm:prSet/>
      <dgm:spPr/>
      <dgm:t>
        <a:bodyPr/>
        <a:lstStyle/>
        <a:p>
          <a:endParaRPr lang="en-US">
            <a:latin typeface="Helvetica Neue Light" panose="02000403000000020004"/>
          </a:endParaRPr>
        </a:p>
      </dgm:t>
    </dgm:pt>
    <dgm:pt modelId="{9B92C915-F769-4AEC-9698-79FBFB97515E}">
      <dgm:prSet phldrT="[Text]"/>
      <dgm:spPr/>
      <dgm:t>
        <a:bodyPr/>
        <a:lstStyle/>
        <a:p>
          <a:r>
            <a:rPr lang="en-US" dirty="0">
              <a:latin typeface="Helvetica Neue Light" panose="02000403000000020004"/>
            </a:rPr>
            <a:t>Auxiliary Activities</a:t>
          </a:r>
        </a:p>
      </dgm:t>
    </dgm:pt>
    <dgm:pt modelId="{7DDC3BE2-F3D3-43BC-946B-B84818669B0D}" type="parTrans" cxnId="{24AC91F0-64D4-4032-967B-3A89D2FF22B5}">
      <dgm:prSet/>
      <dgm:spPr/>
      <dgm:t>
        <a:bodyPr/>
        <a:lstStyle/>
        <a:p>
          <a:endParaRPr lang="en-US">
            <a:latin typeface="Helvetica Neue Light" panose="02000403000000020004"/>
          </a:endParaRPr>
        </a:p>
      </dgm:t>
    </dgm:pt>
    <dgm:pt modelId="{19DE859F-11A2-4E2D-A409-2D1DE50B9CBA}" type="sibTrans" cxnId="{24AC91F0-64D4-4032-967B-3A89D2FF22B5}">
      <dgm:prSet/>
      <dgm:spPr/>
      <dgm:t>
        <a:bodyPr/>
        <a:lstStyle/>
        <a:p>
          <a:endParaRPr lang="en-US">
            <a:latin typeface="Helvetica Neue Light" panose="02000403000000020004"/>
          </a:endParaRPr>
        </a:p>
      </dgm:t>
    </dgm:pt>
    <dgm:pt modelId="{9AA4BDF1-1302-422E-A981-405228F96BA8}">
      <dgm:prSet phldrT="[Text]"/>
      <dgm:spPr/>
      <dgm:t>
        <a:bodyPr/>
        <a:lstStyle/>
        <a:p>
          <a:r>
            <a:rPr lang="en-US" dirty="0">
              <a:latin typeface="Helvetica Neue Light" panose="02000403000000020004"/>
            </a:rPr>
            <a:t>Indirect Cost Recovery (F&amp;A)</a:t>
          </a:r>
        </a:p>
      </dgm:t>
    </dgm:pt>
    <dgm:pt modelId="{F22D5724-A4B3-4E6D-B399-EB9D3B4F0F2E}" type="parTrans" cxnId="{1D4A0326-818B-4D57-89B6-7DF9973CFEA8}">
      <dgm:prSet/>
      <dgm:spPr/>
      <dgm:t>
        <a:bodyPr/>
        <a:lstStyle/>
        <a:p>
          <a:endParaRPr lang="en-US">
            <a:latin typeface="Helvetica Neue Light" panose="02000403000000020004"/>
          </a:endParaRPr>
        </a:p>
      </dgm:t>
    </dgm:pt>
    <dgm:pt modelId="{F543DD6B-3986-4BED-98BA-558979B9C609}" type="sibTrans" cxnId="{1D4A0326-818B-4D57-89B6-7DF9973CFEA8}">
      <dgm:prSet/>
      <dgm:spPr/>
      <dgm:t>
        <a:bodyPr/>
        <a:lstStyle/>
        <a:p>
          <a:endParaRPr lang="en-US">
            <a:latin typeface="Helvetica Neue Light" panose="02000403000000020004"/>
          </a:endParaRPr>
        </a:p>
      </dgm:t>
    </dgm:pt>
    <dgm:pt modelId="{622C820C-2E7C-4DDC-9424-77DC7B621E25}" type="pres">
      <dgm:prSet presAssocID="{08FD87DB-6F85-4C19-ACF3-585A59422787}" presName="diagram" presStyleCnt="0">
        <dgm:presLayoutVars>
          <dgm:dir/>
          <dgm:resizeHandles val="exact"/>
        </dgm:presLayoutVars>
      </dgm:prSet>
      <dgm:spPr/>
    </dgm:pt>
    <dgm:pt modelId="{AEAAA4EE-ADD3-4A99-A9B3-5CD70D2C7B8F}" type="pres">
      <dgm:prSet presAssocID="{C1847C78-6EB3-48BC-ABA2-F0DA03250555}" presName="node" presStyleLbl="node1" presStyleIdx="0" presStyleCnt="7">
        <dgm:presLayoutVars>
          <dgm:bulletEnabled val="1"/>
        </dgm:presLayoutVars>
      </dgm:prSet>
      <dgm:spPr/>
    </dgm:pt>
    <dgm:pt modelId="{68F022B0-96A6-437B-9E47-1E57721CE010}" type="pres">
      <dgm:prSet presAssocID="{03A28E76-6B26-4F53-8696-A6369691598A}" presName="sibTrans" presStyleCnt="0"/>
      <dgm:spPr/>
    </dgm:pt>
    <dgm:pt modelId="{40DD1C53-931F-4EBF-9146-37CCA30E6032}" type="pres">
      <dgm:prSet presAssocID="{DCF8656B-312B-4F88-A3DB-FECF8B6AB965}" presName="node" presStyleLbl="node1" presStyleIdx="1" presStyleCnt="7">
        <dgm:presLayoutVars>
          <dgm:bulletEnabled val="1"/>
        </dgm:presLayoutVars>
      </dgm:prSet>
      <dgm:spPr/>
    </dgm:pt>
    <dgm:pt modelId="{FD6A01BD-B434-48E8-96C7-E8C4E32A0355}" type="pres">
      <dgm:prSet presAssocID="{39980803-D36B-4920-99F9-D9F200BACA5D}" presName="sibTrans" presStyleCnt="0"/>
      <dgm:spPr/>
    </dgm:pt>
    <dgm:pt modelId="{14716350-520A-48AC-A6FD-FFF54AA1EB18}" type="pres">
      <dgm:prSet presAssocID="{68AD782C-FE4A-46A7-8E46-1D0DE2958164}" presName="node" presStyleLbl="node1" presStyleIdx="2" presStyleCnt="7">
        <dgm:presLayoutVars>
          <dgm:bulletEnabled val="1"/>
        </dgm:presLayoutVars>
      </dgm:prSet>
      <dgm:spPr/>
    </dgm:pt>
    <dgm:pt modelId="{D417E4CA-B57E-44CD-9AA3-6CE8F7578009}" type="pres">
      <dgm:prSet presAssocID="{F1D832EC-3044-49C0-A953-81184E3B96CF}" presName="sibTrans" presStyleCnt="0"/>
      <dgm:spPr/>
    </dgm:pt>
    <dgm:pt modelId="{9F7C4BC1-F4C7-47B6-92E1-3DC1FE6EDC3C}" type="pres">
      <dgm:prSet presAssocID="{9AA4BDF1-1302-422E-A981-405228F96BA8}" presName="node" presStyleLbl="node1" presStyleIdx="3" presStyleCnt="7">
        <dgm:presLayoutVars>
          <dgm:bulletEnabled val="1"/>
        </dgm:presLayoutVars>
      </dgm:prSet>
      <dgm:spPr/>
    </dgm:pt>
    <dgm:pt modelId="{0FB2F937-C6EE-4CF4-AA10-FCCBD0309B20}" type="pres">
      <dgm:prSet presAssocID="{F543DD6B-3986-4BED-98BA-558979B9C609}" presName="sibTrans" presStyleCnt="0"/>
      <dgm:spPr/>
    </dgm:pt>
    <dgm:pt modelId="{9AF7347F-4087-46BD-AA73-5BDCCB4DAD63}" type="pres">
      <dgm:prSet presAssocID="{BEA12FBE-42FF-4E9B-BCF3-B4A3C7C79CE1}" presName="node" presStyleLbl="node1" presStyleIdx="4" presStyleCnt="7">
        <dgm:presLayoutVars>
          <dgm:bulletEnabled val="1"/>
        </dgm:presLayoutVars>
      </dgm:prSet>
      <dgm:spPr/>
    </dgm:pt>
    <dgm:pt modelId="{E0D992FC-AE8C-4496-82AD-70FDD0BBECE9}" type="pres">
      <dgm:prSet presAssocID="{FAA73825-6880-4366-8BCD-3FD056940FF7}" presName="sibTrans" presStyleCnt="0"/>
      <dgm:spPr/>
    </dgm:pt>
    <dgm:pt modelId="{0D6A0FFB-940C-47FB-A921-982210BB6E8A}" type="pres">
      <dgm:prSet presAssocID="{9B92C915-F769-4AEC-9698-79FBFB97515E}" presName="node" presStyleLbl="node1" presStyleIdx="5" presStyleCnt="7">
        <dgm:presLayoutVars>
          <dgm:bulletEnabled val="1"/>
        </dgm:presLayoutVars>
      </dgm:prSet>
      <dgm:spPr/>
    </dgm:pt>
    <dgm:pt modelId="{5B64ED0E-228E-4792-9C53-8C443445CFC8}" type="pres">
      <dgm:prSet presAssocID="{19DE859F-11A2-4E2D-A409-2D1DE50B9CBA}" presName="sibTrans" presStyleCnt="0"/>
      <dgm:spPr/>
    </dgm:pt>
    <dgm:pt modelId="{5F1A9287-95A3-4451-A504-17621DFD5187}" type="pres">
      <dgm:prSet presAssocID="{C99EAFB3-3615-40C4-BC51-40322146EDCA}" presName="node" presStyleLbl="node1" presStyleIdx="6" presStyleCnt="7">
        <dgm:presLayoutVars>
          <dgm:bulletEnabled val="1"/>
        </dgm:presLayoutVars>
      </dgm:prSet>
      <dgm:spPr/>
    </dgm:pt>
  </dgm:ptLst>
  <dgm:cxnLst>
    <dgm:cxn modelId="{A5ABCB1D-A03F-4FC9-8F4B-871DDDD4A49E}" type="presOf" srcId="{9B92C915-F769-4AEC-9698-79FBFB97515E}" destId="{0D6A0FFB-940C-47FB-A921-982210BB6E8A}" srcOrd="0" destOrd="0" presId="urn:microsoft.com/office/officeart/2005/8/layout/default"/>
    <dgm:cxn modelId="{1D4A0326-818B-4D57-89B6-7DF9973CFEA8}" srcId="{08FD87DB-6F85-4C19-ACF3-585A59422787}" destId="{9AA4BDF1-1302-422E-A981-405228F96BA8}" srcOrd="3" destOrd="0" parTransId="{F22D5724-A4B3-4E6D-B399-EB9D3B4F0F2E}" sibTransId="{F543DD6B-3986-4BED-98BA-558979B9C609}"/>
    <dgm:cxn modelId="{DA8B8327-45AA-4642-8405-CEAAC47F957E}" type="presOf" srcId="{C1847C78-6EB3-48BC-ABA2-F0DA03250555}" destId="{AEAAA4EE-ADD3-4A99-A9B3-5CD70D2C7B8F}" srcOrd="0" destOrd="0" presId="urn:microsoft.com/office/officeart/2005/8/layout/default"/>
    <dgm:cxn modelId="{7F35552D-BFB6-4B58-86E1-B1368BC38812}" type="presOf" srcId="{DCF8656B-312B-4F88-A3DB-FECF8B6AB965}" destId="{40DD1C53-931F-4EBF-9146-37CCA30E6032}" srcOrd="0" destOrd="0" presId="urn:microsoft.com/office/officeart/2005/8/layout/default"/>
    <dgm:cxn modelId="{2D60A12E-622A-4A81-BD5D-59D840278363}" type="presOf" srcId="{68AD782C-FE4A-46A7-8E46-1D0DE2958164}" destId="{14716350-520A-48AC-A6FD-FFF54AA1EB18}" srcOrd="0" destOrd="0" presId="urn:microsoft.com/office/officeart/2005/8/layout/default"/>
    <dgm:cxn modelId="{44C37649-1A87-44A3-9D73-33E7E204E843}" type="presOf" srcId="{9AA4BDF1-1302-422E-A981-405228F96BA8}" destId="{9F7C4BC1-F4C7-47B6-92E1-3DC1FE6EDC3C}" srcOrd="0" destOrd="0" presId="urn:microsoft.com/office/officeart/2005/8/layout/default"/>
    <dgm:cxn modelId="{905E204D-8F1E-42DB-9E80-46B6CA76055A}" srcId="{08FD87DB-6F85-4C19-ACF3-585A59422787}" destId="{BEA12FBE-42FF-4E9B-BCF3-B4A3C7C79CE1}" srcOrd="4" destOrd="0" parTransId="{4BAE4A9E-2357-4AFC-B397-AAD36076F6FF}" sibTransId="{FAA73825-6880-4366-8BCD-3FD056940FF7}"/>
    <dgm:cxn modelId="{BA5F1076-C2F1-47C4-AD64-E31191F154C0}" srcId="{08FD87DB-6F85-4C19-ACF3-585A59422787}" destId="{C1847C78-6EB3-48BC-ABA2-F0DA03250555}" srcOrd="0" destOrd="0" parTransId="{9895478D-38B3-4374-A189-BEB03B16E8F5}" sibTransId="{03A28E76-6B26-4F53-8696-A6369691598A}"/>
    <dgm:cxn modelId="{D055E99A-9438-436F-94CE-FA96BBDA765B}" srcId="{08FD87DB-6F85-4C19-ACF3-585A59422787}" destId="{68AD782C-FE4A-46A7-8E46-1D0DE2958164}" srcOrd="2" destOrd="0" parTransId="{BA12E01E-39C5-428B-8820-90946A336AF7}" sibTransId="{F1D832EC-3044-49C0-A953-81184E3B96CF}"/>
    <dgm:cxn modelId="{2CF3D4A0-7A7C-4C7E-BF28-A7F2C4CD17EE}" type="presOf" srcId="{BEA12FBE-42FF-4E9B-BCF3-B4A3C7C79CE1}" destId="{9AF7347F-4087-46BD-AA73-5BDCCB4DAD63}" srcOrd="0" destOrd="0" presId="urn:microsoft.com/office/officeart/2005/8/layout/default"/>
    <dgm:cxn modelId="{7635C1BE-724E-45D4-9C7E-B2E0EEDEAD99}" type="presOf" srcId="{C99EAFB3-3615-40C4-BC51-40322146EDCA}" destId="{5F1A9287-95A3-4451-A504-17621DFD5187}" srcOrd="0" destOrd="0" presId="urn:microsoft.com/office/officeart/2005/8/layout/default"/>
    <dgm:cxn modelId="{6600AFCB-BA6E-4C67-8D52-7D929FCCED97}" srcId="{08FD87DB-6F85-4C19-ACF3-585A59422787}" destId="{DCF8656B-312B-4F88-A3DB-FECF8B6AB965}" srcOrd="1" destOrd="0" parTransId="{98B1884A-4687-4F13-81AD-59F00D7B4019}" sibTransId="{39980803-D36B-4920-99F9-D9F200BACA5D}"/>
    <dgm:cxn modelId="{81E964D0-F9A4-4401-B67A-1A5FC434385D}" type="presOf" srcId="{08FD87DB-6F85-4C19-ACF3-585A59422787}" destId="{622C820C-2E7C-4DDC-9424-77DC7B621E25}" srcOrd="0" destOrd="0" presId="urn:microsoft.com/office/officeart/2005/8/layout/default"/>
    <dgm:cxn modelId="{32DB58EF-3B78-4B1B-B03C-DABA499BC930}" srcId="{08FD87DB-6F85-4C19-ACF3-585A59422787}" destId="{C99EAFB3-3615-40C4-BC51-40322146EDCA}" srcOrd="6" destOrd="0" parTransId="{8736BE25-CACD-4D70-A0CB-A4C6B8CA7870}" sibTransId="{D031F987-3A42-4457-AB86-8A81AE28C555}"/>
    <dgm:cxn modelId="{24AC91F0-64D4-4032-967B-3A89D2FF22B5}" srcId="{08FD87DB-6F85-4C19-ACF3-585A59422787}" destId="{9B92C915-F769-4AEC-9698-79FBFB97515E}" srcOrd="5" destOrd="0" parTransId="{7DDC3BE2-F3D3-43BC-946B-B84818669B0D}" sibTransId="{19DE859F-11A2-4E2D-A409-2D1DE50B9CBA}"/>
    <dgm:cxn modelId="{78E7B4F3-FF94-4547-B027-D3B708190E98}" type="presParOf" srcId="{622C820C-2E7C-4DDC-9424-77DC7B621E25}" destId="{AEAAA4EE-ADD3-4A99-A9B3-5CD70D2C7B8F}" srcOrd="0" destOrd="0" presId="urn:microsoft.com/office/officeart/2005/8/layout/default"/>
    <dgm:cxn modelId="{315E8D97-DBA4-4AD8-B398-1AD5E52A54E8}" type="presParOf" srcId="{622C820C-2E7C-4DDC-9424-77DC7B621E25}" destId="{68F022B0-96A6-437B-9E47-1E57721CE010}" srcOrd="1" destOrd="0" presId="urn:microsoft.com/office/officeart/2005/8/layout/default"/>
    <dgm:cxn modelId="{DD9A949B-010D-452E-9CFB-7E7C84E4F27C}" type="presParOf" srcId="{622C820C-2E7C-4DDC-9424-77DC7B621E25}" destId="{40DD1C53-931F-4EBF-9146-37CCA30E6032}" srcOrd="2" destOrd="0" presId="urn:microsoft.com/office/officeart/2005/8/layout/default"/>
    <dgm:cxn modelId="{1D4F9181-1883-4980-89BE-E8F32439EAC6}" type="presParOf" srcId="{622C820C-2E7C-4DDC-9424-77DC7B621E25}" destId="{FD6A01BD-B434-48E8-96C7-E8C4E32A0355}" srcOrd="3" destOrd="0" presId="urn:microsoft.com/office/officeart/2005/8/layout/default"/>
    <dgm:cxn modelId="{552DE575-A5B5-4814-AC87-4A33BD3CFC79}" type="presParOf" srcId="{622C820C-2E7C-4DDC-9424-77DC7B621E25}" destId="{14716350-520A-48AC-A6FD-FFF54AA1EB18}" srcOrd="4" destOrd="0" presId="urn:microsoft.com/office/officeart/2005/8/layout/default"/>
    <dgm:cxn modelId="{99EA45E0-72C7-41D0-A2F2-0BEC89F3978E}" type="presParOf" srcId="{622C820C-2E7C-4DDC-9424-77DC7B621E25}" destId="{D417E4CA-B57E-44CD-9AA3-6CE8F7578009}" srcOrd="5" destOrd="0" presId="urn:microsoft.com/office/officeart/2005/8/layout/default"/>
    <dgm:cxn modelId="{9BF38579-819D-4B79-8082-5E281D26E7D1}" type="presParOf" srcId="{622C820C-2E7C-4DDC-9424-77DC7B621E25}" destId="{9F7C4BC1-F4C7-47B6-92E1-3DC1FE6EDC3C}" srcOrd="6" destOrd="0" presId="urn:microsoft.com/office/officeart/2005/8/layout/default"/>
    <dgm:cxn modelId="{36A32663-3394-4A1F-95FD-5900F64A1B74}" type="presParOf" srcId="{622C820C-2E7C-4DDC-9424-77DC7B621E25}" destId="{0FB2F937-C6EE-4CF4-AA10-FCCBD0309B20}" srcOrd="7" destOrd="0" presId="urn:microsoft.com/office/officeart/2005/8/layout/default"/>
    <dgm:cxn modelId="{4AE27289-5D68-4339-A2FF-DE9D02A31ED7}" type="presParOf" srcId="{622C820C-2E7C-4DDC-9424-77DC7B621E25}" destId="{9AF7347F-4087-46BD-AA73-5BDCCB4DAD63}" srcOrd="8" destOrd="0" presId="urn:microsoft.com/office/officeart/2005/8/layout/default"/>
    <dgm:cxn modelId="{C1117AE6-1A22-406B-A831-56F4980B7F59}" type="presParOf" srcId="{622C820C-2E7C-4DDC-9424-77DC7B621E25}" destId="{E0D992FC-AE8C-4496-82AD-70FDD0BBECE9}" srcOrd="9" destOrd="0" presId="urn:microsoft.com/office/officeart/2005/8/layout/default"/>
    <dgm:cxn modelId="{A9FF38A7-3B03-4DBD-A559-31C13C5DCA8E}" type="presParOf" srcId="{622C820C-2E7C-4DDC-9424-77DC7B621E25}" destId="{0D6A0FFB-940C-47FB-A921-982210BB6E8A}" srcOrd="10" destOrd="0" presId="urn:microsoft.com/office/officeart/2005/8/layout/default"/>
    <dgm:cxn modelId="{8A85D7CA-AA7A-40D8-9B7F-143435DC8605}" type="presParOf" srcId="{622C820C-2E7C-4DDC-9424-77DC7B621E25}" destId="{5B64ED0E-228E-4792-9C53-8C443445CFC8}" srcOrd="11" destOrd="0" presId="urn:microsoft.com/office/officeart/2005/8/layout/default"/>
    <dgm:cxn modelId="{0BCB74D8-5A82-4118-BAAF-BE013DB35D66}" type="presParOf" srcId="{622C820C-2E7C-4DDC-9424-77DC7B621E25}" destId="{5F1A9287-95A3-4451-A504-17621DFD5187}" srcOrd="12"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FD87DB-6F85-4C19-ACF3-585A594227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1847C78-6EB3-48BC-ABA2-F0DA03250555}">
      <dgm:prSet phldrT="[Text]" custT="1"/>
      <dgm:spPr>
        <a:solidFill>
          <a:schemeClr val="bg1">
            <a:lumMod val="50000"/>
          </a:schemeClr>
        </a:solidFill>
      </dgm:spPr>
      <dgm:t>
        <a:bodyPr/>
        <a:lstStyle/>
        <a:p>
          <a:r>
            <a:rPr lang="en-US" sz="2000" dirty="0">
              <a:latin typeface="Helvetica Neue Light" panose="02000403000000020004"/>
            </a:rPr>
            <a:t>Central Support Unit Allocations</a:t>
          </a:r>
        </a:p>
      </dgm:t>
    </dgm:pt>
    <dgm:pt modelId="{9895478D-38B3-4374-A189-BEB03B16E8F5}" type="parTrans" cxnId="{BA5F1076-C2F1-47C4-AD64-E31191F154C0}">
      <dgm:prSet/>
      <dgm:spPr/>
      <dgm:t>
        <a:bodyPr/>
        <a:lstStyle/>
        <a:p>
          <a:endParaRPr lang="en-US" sz="2000">
            <a:latin typeface="Helvetica Neue Light" panose="02000403000000020004"/>
          </a:endParaRPr>
        </a:p>
      </dgm:t>
    </dgm:pt>
    <dgm:pt modelId="{03A28E76-6B26-4F53-8696-A6369691598A}" type="sibTrans" cxnId="{BA5F1076-C2F1-47C4-AD64-E31191F154C0}">
      <dgm:prSet/>
      <dgm:spPr/>
      <dgm:t>
        <a:bodyPr/>
        <a:lstStyle/>
        <a:p>
          <a:endParaRPr lang="en-US" sz="2000">
            <a:latin typeface="Helvetica Neue Light" panose="02000403000000020004"/>
          </a:endParaRPr>
        </a:p>
      </dgm:t>
    </dgm:pt>
    <dgm:pt modelId="{68AD782C-FE4A-46A7-8E46-1D0DE2958164}">
      <dgm:prSet phldrT="[Text]" custT="1"/>
      <dgm:spPr/>
      <dgm:t>
        <a:bodyPr/>
        <a:lstStyle/>
        <a:p>
          <a:r>
            <a:rPr lang="en-US" sz="2000" dirty="0">
              <a:latin typeface="Helvetica Neue Light" panose="02000403000000020004"/>
            </a:rPr>
            <a:t>School/College Direct Expenditures </a:t>
          </a:r>
        </a:p>
        <a:p>
          <a:r>
            <a:rPr lang="en-US" sz="2000" dirty="0">
              <a:latin typeface="Helvetica Neue Light" panose="02000403000000020004"/>
            </a:rPr>
            <a:t>(covered by school/college budget allocation)</a:t>
          </a:r>
        </a:p>
      </dgm:t>
    </dgm:pt>
    <dgm:pt modelId="{BA12E01E-39C5-428B-8820-90946A336AF7}" type="parTrans" cxnId="{D055E99A-9438-436F-94CE-FA96BBDA765B}">
      <dgm:prSet/>
      <dgm:spPr/>
      <dgm:t>
        <a:bodyPr/>
        <a:lstStyle/>
        <a:p>
          <a:endParaRPr lang="en-US" sz="2000">
            <a:latin typeface="Helvetica Neue Light" panose="02000403000000020004"/>
          </a:endParaRPr>
        </a:p>
      </dgm:t>
    </dgm:pt>
    <dgm:pt modelId="{F1D832EC-3044-49C0-A953-81184E3B96CF}" type="sibTrans" cxnId="{D055E99A-9438-436F-94CE-FA96BBDA765B}">
      <dgm:prSet/>
      <dgm:spPr/>
      <dgm:t>
        <a:bodyPr/>
        <a:lstStyle/>
        <a:p>
          <a:endParaRPr lang="en-US" sz="2000">
            <a:latin typeface="Helvetica Neue Light" panose="02000403000000020004"/>
          </a:endParaRPr>
        </a:p>
      </dgm:t>
    </dgm:pt>
    <dgm:pt modelId="{622C820C-2E7C-4DDC-9424-77DC7B621E25}" type="pres">
      <dgm:prSet presAssocID="{08FD87DB-6F85-4C19-ACF3-585A59422787}" presName="diagram" presStyleCnt="0">
        <dgm:presLayoutVars>
          <dgm:dir/>
          <dgm:resizeHandles val="exact"/>
        </dgm:presLayoutVars>
      </dgm:prSet>
      <dgm:spPr/>
    </dgm:pt>
    <dgm:pt modelId="{AEAAA4EE-ADD3-4A99-A9B3-5CD70D2C7B8F}" type="pres">
      <dgm:prSet presAssocID="{C1847C78-6EB3-48BC-ABA2-F0DA03250555}" presName="node" presStyleLbl="node1" presStyleIdx="0" presStyleCnt="2" custScaleX="268257" custLinFactNeighborX="-5404" custLinFactNeighborY="53">
        <dgm:presLayoutVars>
          <dgm:bulletEnabled val="1"/>
        </dgm:presLayoutVars>
      </dgm:prSet>
      <dgm:spPr/>
    </dgm:pt>
    <dgm:pt modelId="{68F022B0-96A6-437B-9E47-1E57721CE010}" type="pres">
      <dgm:prSet presAssocID="{03A28E76-6B26-4F53-8696-A6369691598A}" presName="sibTrans" presStyleCnt="0"/>
      <dgm:spPr/>
    </dgm:pt>
    <dgm:pt modelId="{14716350-520A-48AC-A6FD-FFF54AA1EB18}" type="pres">
      <dgm:prSet presAssocID="{68AD782C-FE4A-46A7-8E46-1D0DE2958164}" presName="node" presStyleLbl="node1" presStyleIdx="1" presStyleCnt="2" custScaleX="418515">
        <dgm:presLayoutVars>
          <dgm:bulletEnabled val="1"/>
        </dgm:presLayoutVars>
      </dgm:prSet>
      <dgm:spPr/>
    </dgm:pt>
  </dgm:ptLst>
  <dgm:cxnLst>
    <dgm:cxn modelId="{DA8B8327-45AA-4642-8405-CEAAC47F957E}" type="presOf" srcId="{C1847C78-6EB3-48BC-ABA2-F0DA03250555}" destId="{AEAAA4EE-ADD3-4A99-A9B3-5CD70D2C7B8F}" srcOrd="0" destOrd="0" presId="urn:microsoft.com/office/officeart/2005/8/layout/default"/>
    <dgm:cxn modelId="{2D60A12E-622A-4A81-BD5D-59D840278363}" type="presOf" srcId="{68AD782C-FE4A-46A7-8E46-1D0DE2958164}" destId="{14716350-520A-48AC-A6FD-FFF54AA1EB18}" srcOrd="0" destOrd="0" presId="urn:microsoft.com/office/officeart/2005/8/layout/default"/>
    <dgm:cxn modelId="{BA5F1076-C2F1-47C4-AD64-E31191F154C0}" srcId="{08FD87DB-6F85-4C19-ACF3-585A59422787}" destId="{C1847C78-6EB3-48BC-ABA2-F0DA03250555}" srcOrd="0" destOrd="0" parTransId="{9895478D-38B3-4374-A189-BEB03B16E8F5}" sibTransId="{03A28E76-6B26-4F53-8696-A6369691598A}"/>
    <dgm:cxn modelId="{D055E99A-9438-436F-94CE-FA96BBDA765B}" srcId="{08FD87DB-6F85-4C19-ACF3-585A59422787}" destId="{68AD782C-FE4A-46A7-8E46-1D0DE2958164}" srcOrd="1" destOrd="0" parTransId="{BA12E01E-39C5-428B-8820-90946A336AF7}" sibTransId="{F1D832EC-3044-49C0-A953-81184E3B96CF}"/>
    <dgm:cxn modelId="{81E964D0-F9A4-4401-B67A-1A5FC434385D}" type="presOf" srcId="{08FD87DB-6F85-4C19-ACF3-585A59422787}" destId="{622C820C-2E7C-4DDC-9424-77DC7B621E25}" srcOrd="0" destOrd="0" presId="urn:microsoft.com/office/officeart/2005/8/layout/default"/>
    <dgm:cxn modelId="{78E7B4F3-FF94-4547-B027-D3B708190E98}" type="presParOf" srcId="{622C820C-2E7C-4DDC-9424-77DC7B621E25}" destId="{AEAAA4EE-ADD3-4A99-A9B3-5CD70D2C7B8F}" srcOrd="0" destOrd="0" presId="urn:microsoft.com/office/officeart/2005/8/layout/default"/>
    <dgm:cxn modelId="{315E8D97-DBA4-4AD8-B398-1AD5E52A54E8}" type="presParOf" srcId="{622C820C-2E7C-4DDC-9424-77DC7B621E25}" destId="{68F022B0-96A6-437B-9E47-1E57721CE010}" srcOrd="1" destOrd="0" presId="urn:microsoft.com/office/officeart/2005/8/layout/default"/>
    <dgm:cxn modelId="{552DE575-A5B5-4814-AC87-4A33BD3CFC79}" type="presParOf" srcId="{622C820C-2E7C-4DDC-9424-77DC7B621E25}" destId="{14716350-520A-48AC-A6FD-FFF54AA1EB18}" srcOrd="2"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FD87DB-6F85-4C19-ACF3-585A594227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1847C78-6EB3-48BC-ABA2-F0DA03250555}">
      <dgm:prSet phldrT="[Text]" custT="1"/>
      <dgm:spPr>
        <a:solidFill>
          <a:schemeClr val="accent1"/>
        </a:solidFill>
      </dgm:spPr>
      <dgm:t>
        <a:bodyPr/>
        <a:lstStyle/>
        <a:p>
          <a:r>
            <a:rPr lang="en-US" sz="1600" dirty="0">
              <a:latin typeface="Helvetica Neue Light" panose="02000403000000020004"/>
            </a:rPr>
            <a:t>Subvention </a:t>
          </a:r>
        </a:p>
        <a:p>
          <a:r>
            <a:rPr lang="en-US" sz="1600" dirty="0">
              <a:latin typeface="Helvetica Neue Light" panose="02000403000000020004"/>
            </a:rPr>
            <a:t>(to schools/colleges)</a:t>
          </a:r>
        </a:p>
      </dgm:t>
    </dgm:pt>
    <dgm:pt modelId="{9895478D-38B3-4374-A189-BEB03B16E8F5}" type="parTrans" cxnId="{BA5F1076-C2F1-47C4-AD64-E31191F154C0}">
      <dgm:prSet/>
      <dgm:spPr/>
      <dgm:t>
        <a:bodyPr/>
        <a:lstStyle/>
        <a:p>
          <a:endParaRPr lang="en-US" sz="2400">
            <a:latin typeface="Helvetica Neue Light" panose="02000403000000020004"/>
          </a:endParaRPr>
        </a:p>
      </dgm:t>
    </dgm:pt>
    <dgm:pt modelId="{03A28E76-6B26-4F53-8696-A6369691598A}" type="sibTrans" cxnId="{BA5F1076-C2F1-47C4-AD64-E31191F154C0}">
      <dgm:prSet/>
      <dgm:spPr/>
      <dgm:t>
        <a:bodyPr/>
        <a:lstStyle/>
        <a:p>
          <a:endParaRPr lang="en-US" sz="2400">
            <a:latin typeface="Helvetica Neue Light" panose="02000403000000020004"/>
          </a:endParaRPr>
        </a:p>
      </dgm:t>
    </dgm:pt>
    <dgm:pt modelId="{C99EAFB3-3615-40C4-BC51-40322146EDCA}">
      <dgm:prSet phldrT="[Text]" custT="1"/>
      <dgm:spPr>
        <a:solidFill>
          <a:schemeClr val="accent2"/>
        </a:solidFill>
      </dgm:spPr>
      <dgm:t>
        <a:bodyPr/>
        <a:lstStyle/>
        <a:p>
          <a:r>
            <a:rPr lang="en-US" sz="1600" dirty="0">
              <a:latin typeface="Helvetica Neue Light" panose="02000403000000020004"/>
            </a:rPr>
            <a:t>Initiatives Pool</a:t>
          </a:r>
        </a:p>
      </dgm:t>
    </dgm:pt>
    <dgm:pt modelId="{8736BE25-CACD-4D70-A0CB-A4C6B8CA7870}" type="parTrans" cxnId="{32DB58EF-3B78-4B1B-B03C-DABA499BC930}">
      <dgm:prSet/>
      <dgm:spPr/>
      <dgm:t>
        <a:bodyPr/>
        <a:lstStyle/>
        <a:p>
          <a:endParaRPr lang="en-US" sz="2400">
            <a:latin typeface="Helvetica Neue Light" panose="02000403000000020004"/>
          </a:endParaRPr>
        </a:p>
      </dgm:t>
    </dgm:pt>
    <dgm:pt modelId="{D031F987-3A42-4457-AB86-8A81AE28C555}" type="sibTrans" cxnId="{32DB58EF-3B78-4B1B-B03C-DABA499BC930}">
      <dgm:prSet/>
      <dgm:spPr/>
      <dgm:t>
        <a:bodyPr/>
        <a:lstStyle/>
        <a:p>
          <a:endParaRPr lang="en-US" sz="2400">
            <a:latin typeface="Helvetica Neue Light" panose="02000403000000020004"/>
          </a:endParaRPr>
        </a:p>
      </dgm:t>
    </dgm:pt>
    <dgm:pt modelId="{622C820C-2E7C-4DDC-9424-77DC7B621E25}" type="pres">
      <dgm:prSet presAssocID="{08FD87DB-6F85-4C19-ACF3-585A59422787}" presName="diagram" presStyleCnt="0">
        <dgm:presLayoutVars>
          <dgm:dir/>
          <dgm:resizeHandles val="exact"/>
        </dgm:presLayoutVars>
      </dgm:prSet>
      <dgm:spPr/>
    </dgm:pt>
    <dgm:pt modelId="{AEAAA4EE-ADD3-4A99-A9B3-5CD70D2C7B8F}" type="pres">
      <dgm:prSet presAssocID="{C1847C78-6EB3-48BC-ABA2-F0DA03250555}" presName="node" presStyleLbl="node1" presStyleIdx="0" presStyleCnt="2" custScaleX="295594" custLinFactX="-91238" custLinFactNeighborX="-100000" custLinFactNeighborY="-21479">
        <dgm:presLayoutVars>
          <dgm:bulletEnabled val="1"/>
        </dgm:presLayoutVars>
      </dgm:prSet>
      <dgm:spPr/>
    </dgm:pt>
    <dgm:pt modelId="{68F022B0-96A6-437B-9E47-1E57721CE010}" type="pres">
      <dgm:prSet presAssocID="{03A28E76-6B26-4F53-8696-A6369691598A}" presName="sibTrans" presStyleCnt="0"/>
      <dgm:spPr/>
    </dgm:pt>
    <dgm:pt modelId="{5F1A9287-95A3-4451-A504-17621DFD5187}" type="pres">
      <dgm:prSet presAssocID="{C99EAFB3-3615-40C4-BC51-40322146EDCA}" presName="node" presStyleLbl="node1" presStyleIdx="1" presStyleCnt="2" custScaleX="167773" custLinFactNeighborX="15223" custLinFactNeighborY="-2837">
        <dgm:presLayoutVars>
          <dgm:bulletEnabled val="1"/>
        </dgm:presLayoutVars>
      </dgm:prSet>
      <dgm:spPr/>
    </dgm:pt>
  </dgm:ptLst>
  <dgm:cxnLst>
    <dgm:cxn modelId="{DA8B8327-45AA-4642-8405-CEAAC47F957E}" type="presOf" srcId="{C1847C78-6EB3-48BC-ABA2-F0DA03250555}" destId="{AEAAA4EE-ADD3-4A99-A9B3-5CD70D2C7B8F}" srcOrd="0" destOrd="0" presId="urn:microsoft.com/office/officeart/2005/8/layout/default"/>
    <dgm:cxn modelId="{BA5F1076-C2F1-47C4-AD64-E31191F154C0}" srcId="{08FD87DB-6F85-4C19-ACF3-585A59422787}" destId="{C1847C78-6EB3-48BC-ABA2-F0DA03250555}" srcOrd="0" destOrd="0" parTransId="{9895478D-38B3-4374-A189-BEB03B16E8F5}" sibTransId="{03A28E76-6B26-4F53-8696-A6369691598A}"/>
    <dgm:cxn modelId="{7635C1BE-724E-45D4-9C7E-B2E0EEDEAD99}" type="presOf" srcId="{C99EAFB3-3615-40C4-BC51-40322146EDCA}" destId="{5F1A9287-95A3-4451-A504-17621DFD5187}" srcOrd="0" destOrd="0" presId="urn:microsoft.com/office/officeart/2005/8/layout/default"/>
    <dgm:cxn modelId="{81E964D0-F9A4-4401-B67A-1A5FC434385D}" type="presOf" srcId="{08FD87DB-6F85-4C19-ACF3-585A59422787}" destId="{622C820C-2E7C-4DDC-9424-77DC7B621E25}" srcOrd="0" destOrd="0" presId="urn:microsoft.com/office/officeart/2005/8/layout/default"/>
    <dgm:cxn modelId="{32DB58EF-3B78-4B1B-B03C-DABA499BC930}" srcId="{08FD87DB-6F85-4C19-ACF3-585A59422787}" destId="{C99EAFB3-3615-40C4-BC51-40322146EDCA}" srcOrd="1" destOrd="0" parTransId="{8736BE25-CACD-4D70-A0CB-A4C6B8CA7870}" sibTransId="{D031F987-3A42-4457-AB86-8A81AE28C555}"/>
    <dgm:cxn modelId="{78E7B4F3-FF94-4547-B027-D3B708190E98}" type="presParOf" srcId="{622C820C-2E7C-4DDC-9424-77DC7B621E25}" destId="{AEAAA4EE-ADD3-4A99-A9B3-5CD70D2C7B8F}" srcOrd="0" destOrd="0" presId="urn:microsoft.com/office/officeart/2005/8/layout/default"/>
    <dgm:cxn modelId="{315E8D97-DBA4-4AD8-B398-1AD5E52A54E8}" type="presParOf" srcId="{622C820C-2E7C-4DDC-9424-77DC7B621E25}" destId="{68F022B0-96A6-437B-9E47-1E57721CE010}" srcOrd="1" destOrd="0" presId="urn:microsoft.com/office/officeart/2005/8/layout/default"/>
    <dgm:cxn modelId="{0BCB74D8-5A82-4118-BAAF-BE013DB35D66}" type="presParOf" srcId="{622C820C-2E7C-4DDC-9424-77DC7B621E25}" destId="{5F1A9287-95A3-4451-A504-17621DFD5187}" srcOrd="2"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FD87DB-6F85-4C19-ACF3-585A594227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1847C78-6EB3-48BC-ABA2-F0DA03250555}">
      <dgm:prSet phldrT="[Text]"/>
      <dgm:spPr>
        <a:solidFill>
          <a:schemeClr val="bg1">
            <a:lumMod val="50000"/>
          </a:schemeClr>
        </a:solidFill>
      </dgm:spPr>
      <dgm:t>
        <a:bodyPr/>
        <a:lstStyle/>
        <a:p>
          <a:r>
            <a:rPr lang="en-US" dirty="0">
              <a:latin typeface="Helvetica Neue Light" panose="02000403000000020004"/>
            </a:rPr>
            <a:t>Main Campus Tuition </a:t>
          </a:r>
        </a:p>
      </dgm:t>
    </dgm:pt>
    <dgm:pt modelId="{9895478D-38B3-4374-A189-BEB03B16E8F5}" type="parTrans" cxnId="{BA5F1076-C2F1-47C4-AD64-E31191F154C0}">
      <dgm:prSet/>
      <dgm:spPr/>
      <dgm:t>
        <a:bodyPr/>
        <a:lstStyle/>
        <a:p>
          <a:endParaRPr lang="en-US">
            <a:latin typeface="Helvetica Neue Light" panose="02000403000000020004"/>
          </a:endParaRPr>
        </a:p>
      </dgm:t>
    </dgm:pt>
    <dgm:pt modelId="{03A28E76-6B26-4F53-8696-A6369691598A}" type="sibTrans" cxnId="{BA5F1076-C2F1-47C4-AD64-E31191F154C0}">
      <dgm:prSet/>
      <dgm:spPr/>
      <dgm:t>
        <a:bodyPr/>
        <a:lstStyle/>
        <a:p>
          <a:endParaRPr lang="en-US">
            <a:latin typeface="Helvetica Neue Light" panose="02000403000000020004"/>
          </a:endParaRPr>
        </a:p>
      </dgm:t>
    </dgm:pt>
    <dgm:pt modelId="{DCF8656B-312B-4F88-A3DB-FECF8B6AB965}">
      <dgm:prSet phldrT="[Text]"/>
      <dgm:spPr>
        <a:solidFill>
          <a:schemeClr val="bg1">
            <a:lumMod val="50000"/>
          </a:schemeClr>
        </a:solidFill>
      </dgm:spPr>
      <dgm:t>
        <a:bodyPr/>
        <a:lstStyle/>
        <a:p>
          <a:r>
            <a:rPr lang="en-US" dirty="0">
              <a:latin typeface="Helvetica Neue Light" panose="02000403000000020004"/>
            </a:rPr>
            <a:t>State Appropriations</a:t>
          </a:r>
        </a:p>
      </dgm:t>
    </dgm:pt>
    <dgm:pt modelId="{98B1884A-4687-4F13-81AD-59F00D7B4019}" type="parTrans" cxnId="{6600AFCB-BA6E-4C67-8D52-7D929FCCED97}">
      <dgm:prSet/>
      <dgm:spPr/>
      <dgm:t>
        <a:bodyPr/>
        <a:lstStyle/>
        <a:p>
          <a:endParaRPr lang="en-US">
            <a:latin typeface="Helvetica Neue Light" panose="02000403000000020004"/>
          </a:endParaRPr>
        </a:p>
      </dgm:t>
    </dgm:pt>
    <dgm:pt modelId="{39980803-D36B-4920-99F9-D9F200BACA5D}" type="sibTrans" cxnId="{6600AFCB-BA6E-4C67-8D52-7D929FCCED97}">
      <dgm:prSet/>
      <dgm:spPr/>
      <dgm:t>
        <a:bodyPr/>
        <a:lstStyle/>
        <a:p>
          <a:endParaRPr lang="en-US">
            <a:latin typeface="Helvetica Neue Light" panose="02000403000000020004"/>
          </a:endParaRPr>
        </a:p>
      </dgm:t>
    </dgm:pt>
    <dgm:pt modelId="{68AD782C-FE4A-46A7-8E46-1D0DE2958164}">
      <dgm:prSet phldrT="[Text]"/>
      <dgm:spPr/>
      <dgm:t>
        <a:bodyPr/>
        <a:lstStyle/>
        <a:p>
          <a:r>
            <a:rPr lang="en-US" dirty="0">
              <a:latin typeface="Helvetica Neue Light" panose="02000403000000020004"/>
            </a:rPr>
            <a:t>Differential Tuition</a:t>
          </a:r>
        </a:p>
      </dgm:t>
    </dgm:pt>
    <dgm:pt modelId="{BA12E01E-39C5-428B-8820-90946A336AF7}" type="parTrans" cxnId="{D055E99A-9438-436F-94CE-FA96BBDA765B}">
      <dgm:prSet/>
      <dgm:spPr/>
      <dgm:t>
        <a:bodyPr/>
        <a:lstStyle/>
        <a:p>
          <a:endParaRPr lang="en-US">
            <a:latin typeface="Helvetica Neue Light" panose="02000403000000020004"/>
          </a:endParaRPr>
        </a:p>
      </dgm:t>
    </dgm:pt>
    <dgm:pt modelId="{F1D832EC-3044-49C0-A953-81184E3B96CF}" type="sibTrans" cxnId="{D055E99A-9438-436F-94CE-FA96BBDA765B}">
      <dgm:prSet/>
      <dgm:spPr/>
      <dgm:t>
        <a:bodyPr/>
        <a:lstStyle/>
        <a:p>
          <a:endParaRPr lang="en-US">
            <a:latin typeface="Helvetica Neue Light" panose="02000403000000020004"/>
          </a:endParaRPr>
        </a:p>
      </dgm:t>
    </dgm:pt>
    <dgm:pt modelId="{C99EAFB3-3615-40C4-BC51-40322146EDCA}">
      <dgm:prSet phldrT="[Text]"/>
      <dgm:spPr/>
      <dgm:t>
        <a:bodyPr/>
        <a:lstStyle/>
        <a:p>
          <a:r>
            <a:rPr lang="en-US" dirty="0">
              <a:latin typeface="Helvetica Neue Light" panose="02000403000000020004"/>
            </a:rPr>
            <a:t>Gifts</a:t>
          </a:r>
        </a:p>
      </dgm:t>
    </dgm:pt>
    <dgm:pt modelId="{8736BE25-CACD-4D70-A0CB-A4C6B8CA7870}" type="parTrans" cxnId="{32DB58EF-3B78-4B1B-B03C-DABA499BC930}">
      <dgm:prSet/>
      <dgm:spPr/>
      <dgm:t>
        <a:bodyPr/>
        <a:lstStyle/>
        <a:p>
          <a:endParaRPr lang="en-US">
            <a:latin typeface="Helvetica Neue Light" panose="02000403000000020004"/>
          </a:endParaRPr>
        </a:p>
      </dgm:t>
    </dgm:pt>
    <dgm:pt modelId="{D031F987-3A42-4457-AB86-8A81AE28C555}" type="sibTrans" cxnId="{32DB58EF-3B78-4B1B-B03C-DABA499BC930}">
      <dgm:prSet/>
      <dgm:spPr/>
      <dgm:t>
        <a:bodyPr/>
        <a:lstStyle/>
        <a:p>
          <a:endParaRPr lang="en-US">
            <a:latin typeface="Helvetica Neue Light" panose="02000403000000020004"/>
          </a:endParaRPr>
        </a:p>
      </dgm:t>
    </dgm:pt>
    <dgm:pt modelId="{BEA12FBE-42FF-4E9B-BCF3-B4A3C7C79CE1}">
      <dgm:prSet phldrT="[Text]"/>
      <dgm:spPr/>
      <dgm:t>
        <a:bodyPr/>
        <a:lstStyle/>
        <a:p>
          <a:r>
            <a:rPr lang="en-US" dirty="0">
              <a:latin typeface="Helvetica Neue Light" panose="02000403000000020004"/>
            </a:rPr>
            <a:t>Extended Studies</a:t>
          </a:r>
        </a:p>
      </dgm:t>
    </dgm:pt>
    <dgm:pt modelId="{4BAE4A9E-2357-4AFC-B397-AAD36076F6FF}" type="parTrans" cxnId="{905E204D-8F1E-42DB-9E80-46B6CA76055A}">
      <dgm:prSet/>
      <dgm:spPr/>
      <dgm:t>
        <a:bodyPr/>
        <a:lstStyle/>
        <a:p>
          <a:endParaRPr lang="en-US">
            <a:latin typeface="Helvetica Neue Light" panose="02000403000000020004"/>
          </a:endParaRPr>
        </a:p>
      </dgm:t>
    </dgm:pt>
    <dgm:pt modelId="{FAA73825-6880-4366-8BCD-3FD056940FF7}" type="sibTrans" cxnId="{905E204D-8F1E-42DB-9E80-46B6CA76055A}">
      <dgm:prSet/>
      <dgm:spPr/>
      <dgm:t>
        <a:bodyPr/>
        <a:lstStyle/>
        <a:p>
          <a:endParaRPr lang="en-US">
            <a:latin typeface="Helvetica Neue Light" panose="02000403000000020004"/>
          </a:endParaRPr>
        </a:p>
      </dgm:t>
    </dgm:pt>
    <dgm:pt modelId="{9B92C915-F769-4AEC-9698-79FBFB97515E}">
      <dgm:prSet phldrT="[Text]"/>
      <dgm:spPr/>
      <dgm:t>
        <a:bodyPr/>
        <a:lstStyle/>
        <a:p>
          <a:r>
            <a:rPr lang="en-US" dirty="0">
              <a:latin typeface="Helvetica Neue Light" panose="02000403000000020004"/>
            </a:rPr>
            <a:t>Auxiliary Activities</a:t>
          </a:r>
        </a:p>
      </dgm:t>
    </dgm:pt>
    <dgm:pt modelId="{7DDC3BE2-F3D3-43BC-946B-B84818669B0D}" type="parTrans" cxnId="{24AC91F0-64D4-4032-967B-3A89D2FF22B5}">
      <dgm:prSet/>
      <dgm:spPr/>
      <dgm:t>
        <a:bodyPr/>
        <a:lstStyle/>
        <a:p>
          <a:endParaRPr lang="en-US">
            <a:latin typeface="Helvetica Neue Light" panose="02000403000000020004"/>
          </a:endParaRPr>
        </a:p>
      </dgm:t>
    </dgm:pt>
    <dgm:pt modelId="{19DE859F-11A2-4E2D-A409-2D1DE50B9CBA}" type="sibTrans" cxnId="{24AC91F0-64D4-4032-967B-3A89D2FF22B5}">
      <dgm:prSet/>
      <dgm:spPr/>
      <dgm:t>
        <a:bodyPr/>
        <a:lstStyle/>
        <a:p>
          <a:endParaRPr lang="en-US">
            <a:latin typeface="Helvetica Neue Light" panose="02000403000000020004"/>
          </a:endParaRPr>
        </a:p>
      </dgm:t>
    </dgm:pt>
    <dgm:pt modelId="{9AA4BDF1-1302-422E-A981-405228F96BA8}">
      <dgm:prSet phldrT="[Text]"/>
      <dgm:spPr/>
      <dgm:t>
        <a:bodyPr/>
        <a:lstStyle/>
        <a:p>
          <a:r>
            <a:rPr lang="en-US" dirty="0">
              <a:latin typeface="Helvetica Neue Light" panose="02000403000000020004"/>
            </a:rPr>
            <a:t>Indirect Cost Recovery (F&amp;A)</a:t>
          </a:r>
        </a:p>
      </dgm:t>
    </dgm:pt>
    <dgm:pt modelId="{F22D5724-A4B3-4E6D-B399-EB9D3B4F0F2E}" type="parTrans" cxnId="{1D4A0326-818B-4D57-89B6-7DF9973CFEA8}">
      <dgm:prSet/>
      <dgm:spPr/>
      <dgm:t>
        <a:bodyPr/>
        <a:lstStyle/>
        <a:p>
          <a:endParaRPr lang="en-US">
            <a:latin typeface="Helvetica Neue Light" panose="02000403000000020004"/>
          </a:endParaRPr>
        </a:p>
      </dgm:t>
    </dgm:pt>
    <dgm:pt modelId="{F543DD6B-3986-4BED-98BA-558979B9C609}" type="sibTrans" cxnId="{1D4A0326-818B-4D57-89B6-7DF9973CFEA8}">
      <dgm:prSet/>
      <dgm:spPr/>
      <dgm:t>
        <a:bodyPr/>
        <a:lstStyle/>
        <a:p>
          <a:endParaRPr lang="en-US">
            <a:latin typeface="Helvetica Neue Light" panose="02000403000000020004"/>
          </a:endParaRPr>
        </a:p>
      </dgm:t>
    </dgm:pt>
    <dgm:pt modelId="{622C820C-2E7C-4DDC-9424-77DC7B621E25}" type="pres">
      <dgm:prSet presAssocID="{08FD87DB-6F85-4C19-ACF3-585A59422787}" presName="diagram" presStyleCnt="0">
        <dgm:presLayoutVars>
          <dgm:dir/>
          <dgm:resizeHandles val="exact"/>
        </dgm:presLayoutVars>
      </dgm:prSet>
      <dgm:spPr/>
    </dgm:pt>
    <dgm:pt modelId="{AEAAA4EE-ADD3-4A99-A9B3-5CD70D2C7B8F}" type="pres">
      <dgm:prSet presAssocID="{C1847C78-6EB3-48BC-ABA2-F0DA03250555}" presName="node" presStyleLbl="node1" presStyleIdx="0" presStyleCnt="7" custScaleY="73678">
        <dgm:presLayoutVars>
          <dgm:bulletEnabled val="1"/>
        </dgm:presLayoutVars>
      </dgm:prSet>
      <dgm:spPr/>
    </dgm:pt>
    <dgm:pt modelId="{68F022B0-96A6-437B-9E47-1E57721CE010}" type="pres">
      <dgm:prSet presAssocID="{03A28E76-6B26-4F53-8696-A6369691598A}" presName="sibTrans" presStyleCnt="0"/>
      <dgm:spPr/>
    </dgm:pt>
    <dgm:pt modelId="{40DD1C53-931F-4EBF-9146-37CCA30E6032}" type="pres">
      <dgm:prSet presAssocID="{DCF8656B-312B-4F88-A3DB-FECF8B6AB965}" presName="node" presStyleLbl="node1" presStyleIdx="1" presStyleCnt="7" custScaleY="73678">
        <dgm:presLayoutVars>
          <dgm:bulletEnabled val="1"/>
        </dgm:presLayoutVars>
      </dgm:prSet>
      <dgm:spPr/>
    </dgm:pt>
    <dgm:pt modelId="{FD6A01BD-B434-48E8-96C7-E8C4E32A0355}" type="pres">
      <dgm:prSet presAssocID="{39980803-D36B-4920-99F9-D9F200BACA5D}" presName="sibTrans" presStyleCnt="0"/>
      <dgm:spPr/>
    </dgm:pt>
    <dgm:pt modelId="{14716350-520A-48AC-A6FD-FFF54AA1EB18}" type="pres">
      <dgm:prSet presAssocID="{68AD782C-FE4A-46A7-8E46-1D0DE2958164}" presName="node" presStyleLbl="node1" presStyleIdx="2" presStyleCnt="7" custScaleY="73678">
        <dgm:presLayoutVars>
          <dgm:bulletEnabled val="1"/>
        </dgm:presLayoutVars>
      </dgm:prSet>
      <dgm:spPr/>
    </dgm:pt>
    <dgm:pt modelId="{D417E4CA-B57E-44CD-9AA3-6CE8F7578009}" type="pres">
      <dgm:prSet presAssocID="{F1D832EC-3044-49C0-A953-81184E3B96CF}" presName="sibTrans" presStyleCnt="0"/>
      <dgm:spPr/>
    </dgm:pt>
    <dgm:pt modelId="{9F7C4BC1-F4C7-47B6-92E1-3DC1FE6EDC3C}" type="pres">
      <dgm:prSet presAssocID="{9AA4BDF1-1302-422E-A981-405228F96BA8}" presName="node" presStyleLbl="node1" presStyleIdx="3" presStyleCnt="7" custScaleY="73678">
        <dgm:presLayoutVars>
          <dgm:bulletEnabled val="1"/>
        </dgm:presLayoutVars>
      </dgm:prSet>
      <dgm:spPr/>
    </dgm:pt>
    <dgm:pt modelId="{0FB2F937-C6EE-4CF4-AA10-FCCBD0309B20}" type="pres">
      <dgm:prSet presAssocID="{F543DD6B-3986-4BED-98BA-558979B9C609}" presName="sibTrans" presStyleCnt="0"/>
      <dgm:spPr/>
    </dgm:pt>
    <dgm:pt modelId="{9AF7347F-4087-46BD-AA73-5BDCCB4DAD63}" type="pres">
      <dgm:prSet presAssocID="{BEA12FBE-42FF-4E9B-BCF3-B4A3C7C79CE1}" presName="node" presStyleLbl="node1" presStyleIdx="4" presStyleCnt="7" custScaleY="73678">
        <dgm:presLayoutVars>
          <dgm:bulletEnabled val="1"/>
        </dgm:presLayoutVars>
      </dgm:prSet>
      <dgm:spPr/>
    </dgm:pt>
    <dgm:pt modelId="{E0D992FC-AE8C-4496-82AD-70FDD0BBECE9}" type="pres">
      <dgm:prSet presAssocID="{FAA73825-6880-4366-8BCD-3FD056940FF7}" presName="sibTrans" presStyleCnt="0"/>
      <dgm:spPr/>
    </dgm:pt>
    <dgm:pt modelId="{0D6A0FFB-940C-47FB-A921-982210BB6E8A}" type="pres">
      <dgm:prSet presAssocID="{9B92C915-F769-4AEC-9698-79FBFB97515E}" presName="node" presStyleLbl="node1" presStyleIdx="5" presStyleCnt="7" custScaleY="73678">
        <dgm:presLayoutVars>
          <dgm:bulletEnabled val="1"/>
        </dgm:presLayoutVars>
      </dgm:prSet>
      <dgm:spPr/>
    </dgm:pt>
    <dgm:pt modelId="{5B64ED0E-228E-4792-9C53-8C443445CFC8}" type="pres">
      <dgm:prSet presAssocID="{19DE859F-11A2-4E2D-A409-2D1DE50B9CBA}" presName="sibTrans" presStyleCnt="0"/>
      <dgm:spPr/>
    </dgm:pt>
    <dgm:pt modelId="{5F1A9287-95A3-4451-A504-17621DFD5187}" type="pres">
      <dgm:prSet presAssocID="{C99EAFB3-3615-40C4-BC51-40322146EDCA}" presName="node" presStyleLbl="node1" presStyleIdx="6" presStyleCnt="7" custScaleY="73678">
        <dgm:presLayoutVars>
          <dgm:bulletEnabled val="1"/>
        </dgm:presLayoutVars>
      </dgm:prSet>
      <dgm:spPr/>
    </dgm:pt>
  </dgm:ptLst>
  <dgm:cxnLst>
    <dgm:cxn modelId="{A5ABCB1D-A03F-4FC9-8F4B-871DDDD4A49E}" type="presOf" srcId="{9B92C915-F769-4AEC-9698-79FBFB97515E}" destId="{0D6A0FFB-940C-47FB-A921-982210BB6E8A}" srcOrd="0" destOrd="0" presId="urn:microsoft.com/office/officeart/2005/8/layout/default"/>
    <dgm:cxn modelId="{1D4A0326-818B-4D57-89B6-7DF9973CFEA8}" srcId="{08FD87DB-6F85-4C19-ACF3-585A59422787}" destId="{9AA4BDF1-1302-422E-A981-405228F96BA8}" srcOrd="3" destOrd="0" parTransId="{F22D5724-A4B3-4E6D-B399-EB9D3B4F0F2E}" sibTransId="{F543DD6B-3986-4BED-98BA-558979B9C609}"/>
    <dgm:cxn modelId="{DA8B8327-45AA-4642-8405-CEAAC47F957E}" type="presOf" srcId="{C1847C78-6EB3-48BC-ABA2-F0DA03250555}" destId="{AEAAA4EE-ADD3-4A99-A9B3-5CD70D2C7B8F}" srcOrd="0" destOrd="0" presId="urn:microsoft.com/office/officeart/2005/8/layout/default"/>
    <dgm:cxn modelId="{7F35552D-BFB6-4B58-86E1-B1368BC38812}" type="presOf" srcId="{DCF8656B-312B-4F88-A3DB-FECF8B6AB965}" destId="{40DD1C53-931F-4EBF-9146-37CCA30E6032}" srcOrd="0" destOrd="0" presId="urn:microsoft.com/office/officeart/2005/8/layout/default"/>
    <dgm:cxn modelId="{2D60A12E-622A-4A81-BD5D-59D840278363}" type="presOf" srcId="{68AD782C-FE4A-46A7-8E46-1D0DE2958164}" destId="{14716350-520A-48AC-A6FD-FFF54AA1EB18}" srcOrd="0" destOrd="0" presId="urn:microsoft.com/office/officeart/2005/8/layout/default"/>
    <dgm:cxn modelId="{44C37649-1A87-44A3-9D73-33E7E204E843}" type="presOf" srcId="{9AA4BDF1-1302-422E-A981-405228F96BA8}" destId="{9F7C4BC1-F4C7-47B6-92E1-3DC1FE6EDC3C}" srcOrd="0" destOrd="0" presId="urn:microsoft.com/office/officeart/2005/8/layout/default"/>
    <dgm:cxn modelId="{905E204D-8F1E-42DB-9E80-46B6CA76055A}" srcId="{08FD87DB-6F85-4C19-ACF3-585A59422787}" destId="{BEA12FBE-42FF-4E9B-BCF3-B4A3C7C79CE1}" srcOrd="4" destOrd="0" parTransId="{4BAE4A9E-2357-4AFC-B397-AAD36076F6FF}" sibTransId="{FAA73825-6880-4366-8BCD-3FD056940FF7}"/>
    <dgm:cxn modelId="{BA5F1076-C2F1-47C4-AD64-E31191F154C0}" srcId="{08FD87DB-6F85-4C19-ACF3-585A59422787}" destId="{C1847C78-6EB3-48BC-ABA2-F0DA03250555}" srcOrd="0" destOrd="0" parTransId="{9895478D-38B3-4374-A189-BEB03B16E8F5}" sibTransId="{03A28E76-6B26-4F53-8696-A6369691598A}"/>
    <dgm:cxn modelId="{D055E99A-9438-436F-94CE-FA96BBDA765B}" srcId="{08FD87DB-6F85-4C19-ACF3-585A59422787}" destId="{68AD782C-FE4A-46A7-8E46-1D0DE2958164}" srcOrd="2" destOrd="0" parTransId="{BA12E01E-39C5-428B-8820-90946A336AF7}" sibTransId="{F1D832EC-3044-49C0-A953-81184E3B96CF}"/>
    <dgm:cxn modelId="{2CF3D4A0-7A7C-4C7E-BF28-A7F2C4CD17EE}" type="presOf" srcId="{BEA12FBE-42FF-4E9B-BCF3-B4A3C7C79CE1}" destId="{9AF7347F-4087-46BD-AA73-5BDCCB4DAD63}" srcOrd="0" destOrd="0" presId="urn:microsoft.com/office/officeart/2005/8/layout/default"/>
    <dgm:cxn modelId="{7635C1BE-724E-45D4-9C7E-B2E0EEDEAD99}" type="presOf" srcId="{C99EAFB3-3615-40C4-BC51-40322146EDCA}" destId="{5F1A9287-95A3-4451-A504-17621DFD5187}" srcOrd="0" destOrd="0" presId="urn:microsoft.com/office/officeart/2005/8/layout/default"/>
    <dgm:cxn modelId="{6600AFCB-BA6E-4C67-8D52-7D929FCCED97}" srcId="{08FD87DB-6F85-4C19-ACF3-585A59422787}" destId="{DCF8656B-312B-4F88-A3DB-FECF8B6AB965}" srcOrd="1" destOrd="0" parTransId="{98B1884A-4687-4F13-81AD-59F00D7B4019}" sibTransId="{39980803-D36B-4920-99F9-D9F200BACA5D}"/>
    <dgm:cxn modelId="{81E964D0-F9A4-4401-B67A-1A5FC434385D}" type="presOf" srcId="{08FD87DB-6F85-4C19-ACF3-585A59422787}" destId="{622C820C-2E7C-4DDC-9424-77DC7B621E25}" srcOrd="0" destOrd="0" presId="urn:microsoft.com/office/officeart/2005/8/layout/default"/>
    <dgm:cxn modelId="{32DB58EF-3B78-4B1B-B03C-DABA499BC930}" srcId="{08FD87DB-6F85-4C19-ACF3-585A59422787}" destId="{C99EAFB3-3615-40C4-BC51-40322146EDCA}" srcOrd="6" destOrd="0" parTransId="{8736BE25-CACD-4D70-A0CB-A4C6B8CA7870}" sibTransId="{D031F987-3A42-4457-AB86-8A81AE28C555}"/>
    <dgm:cxn modelId="{24AC91F0-64D4-4032-967B-3A89D2FF22B5}" srcId="{08FD87DB-6F85-4C19-ACF3-585A59422787}" destId="{9B92C915-F769-4AEC-9698-79FBFB97515E}" srcOrd="5" destOrd="0" parTransId="{7DDC3BE2-F3D3-43BC-946B-B84818669B0D}" sibTransId="{19DE859F-11A2-4E2D-A409-2D1DE50B9CBA}"/>
    <dgm:cxn modelId="{78E7B4F3-FF94-4547-B027-D3B708190E98}" type="presParOf" srcId="{622C820C-2E7C-4DDC-9424-77DC7B621E25}" destId="{AEAAA4EE-ADD3-4A99-A9B3-5CD70D2C7B8F}" srcOrd="0" destOrd="0" presId="urn:microsoft.com/office/officeart/2005/8/layout/default"/>
    <dgm:cxn modelId="{315E8D97-DBA4-4AD8-B398-1AD5E52A54E8}" type="presParOf" srcId="{622C820C-2E7C-4DDC-9424-77DC7B621E25}" destId="{68F022B0-96A6-437B-9E47-1E57721CE010}" srcOrd="1" destOrd="0" presId="urn:microsoft.com/office/officeart/2005/8/layout/default"/>
    <dgm:cxn modelId="{DD9A949B-010D-452E-9CFB-7E7C84E4F27C}" type="presParOf" srcId="{622C820C-2E7C-4DDC-9424-77DC7B621E25}" destId="{40DD1C53-931F-4EBF-9146-37CCA30E6032}" srcOrd="2" destOrd="0" presId="urn:microsoft.com/office/officeart/2005/8/layout/default"/>
    <dgm:cxn modelId="{1D4F9181-1883-4980-89BE-E8F32439EAC6}" type="presParOf" srcId="{622C820C-2E7C-4DDC-9424-77DC7B621E25}" destId="{FD6A01BD-B434-48E8-96C7-E8C4E32A0355}" srcOrd="3" destOrd="0" presId="urn:microsoft.com/office/officeart/2005/8/layout/default"/>
    <dgm:cxn modelId="{552DE575-A5B5-4814-AC87-4A33BD3CFC79}" type="presParOf" srcId="{622C820C-2E7C-4DDC-9424-77DC7B621E25}" destId="{14716350-520A-48AC-A6FD-FFF54AA1EB18}" srcOrd="4" destOrd="0" presId="urn:microsoft.com/office/officeart/2005/8/layout/default"/>
    <dgm:cxn modelId="{99EA45E0-72C7-41D0-A2F2-0BEC89F3978E}" type="presParOf" srcId="{622C820C-2E7C-4DDC-9424-77DC7B621E25}" destId="{D417E4CA-B57E-44CD-9AA3-6CE8F7578009}" srcOrd="5" destOrd="0" presId="urn:microsoft.com/office/officeart/2005/8/layout/default"/>
    <dgm:cxn modelId="{9BF38579-819D-4B79-8082-5E281D26E7D1}" type="presParOf" srcId="{622C820C-2E7C-4DDC-9424-77DC7B621E25}" destId="{9F7C4BC1-F4C7-47B6-92E1-3DC1FE6EDC3C}" srcOrd="6" destOrd="0" presId="urn:microsoft.com/office/officeart/2005/8/layout/default"/>
    <dgm:cxn modelId="{36A32663-3394-4A1F-95FD-5900F64A1B74}" type="presParOf" srcId="{622C820C-2E7C-4DDC-9424-77DC7B621E25}" destId="{0FB2F937-C6EE-4CF4-AA10-FCCBD0309B20}" srcOrd="7" destOrd="0" presId="urn:microsoft.com/office/officeart/2005/8/layout/default"/>
    <dgm:cxn modelId="{4AE27289-5D68-4339-A2FF-DE9D02A31ED7}" type="presParOf" srcId="{622C820C-2E7C-4DDC-9424-77DC7B621E25}" destId="{9AF7347F-4087-46BD-AA73-5BDCCB4DAD63}" srcOrd="8" destOrd="0" presId="urn:microsoft.com/office/officeart/2005/8/layout/default"/>
    <dgm:cxn modelId="{C1117AE6-1A22-406B-A831-56F4980B7F59}" type="presParOf" srcId="{622C820C-2E7C-4DDC-9424-77DC7B621E25}" destId="{E0D992FC-AE8C-4496-82AD-70FDD0BBECE9}" srcOrd="9" destOrd="0" presId="urn:microsoft.com/office/officeart/2005/8/layout/default"/>
    <dgm:cxn modelId="{A9FF38A7-3B03-4DBD-A559-31C13C5DCA8E}" type="presParOf" srcId="{622C820C-2E7C-4DDC-9424-77DC7B621E25}" destId="{0D6A0FFB-940C-47FB-A921-982210BB6E8A}" srcOrd="10" destOrd="0" presId="urn:microsoft.com/office/officeart/2005/8/layout/default"/>
    <dgm:cxn modelId="{8A85D7CA-AA7A-40D8-9B7F-143435DC8605}" type="presParOf" srcId="{622C820C-2E7C-4DDC-9424-77DC7B621E25}" destId="{5B64ED0E-228E-4792-9C53-8C443445CFC8}" srcOrd="11" destOrd="0" presId="urn:microsoft.com/office/officeart/2005/8/layout/default"/>
    <dgm:cxn modelId="{0BCB74D8-5A82-4118-BAAF-BE013DB35D66}" type="presParOf" srcId="{622C820C-2E7C-4DDC-9424-77DC7B621E25}" destId="{5F1A9287-95A3-4451-A504-17621DFD5187}" srcOrd="12"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FD87DB-6F85-4C19-ACF3-585A594227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1847C78-6EB3-48BC-ABA2-F0DA03250555}">
      <dgm:prSet phldrT="[Text]" custT="1"/>
      <dgm:spPr>
        <a:solidFill>
          <a:schemeClr val="bg1">
            <a:lumMod val="50000"/>
          </a:schemeClr>
        </a:solidFill>
      </dgm:spPr>
      <dgm:t>
        <a:bodyPr/>
        <a:lstStyle/>
        <a:p>
          <a:r>
            <a:rPr lang="en-US" sz="1800" dirty="0">
              <a:latin typeface="Helvetica Neue Light" panose="02000403000000020004"/>
            </a:rPr>
            <a:t>Central Support Unit Allocations</a:t>
          </a:r>
        </a:p>
      </dgm:t>
    </dgm:pt>
    <dgm:pt modelId="{9895478D-38B3-4374-A189-BEB03B16E8F5}" type="parTrans" cxnId="{BA5F1076-C2F1-47C4-AD64-E31191F154C0}">
      <dgm:prSet/>
      <dgm:spPr/>
      <dgm:t>
        <a:bodyPr/>
        <a:lstStyle/>
        <a:p>
          <a:endParaRPr lang="en-US" sz="1800">
            <a:latin typeface="Helvetica Neue Light" panose="02000403000000020004"/>
          </a:endParaRPr>
        </a:p>
      </dgm:t>
    </dgm:pt>
    <dgm:pt modelId="{03A28E76-6B26-4F53-8696-A6369691598A}" type="sibTrans" cxnId="{BA5F1076-C2F1-47C4-AD64-E31191F154C0}">
      <dgm:prSet/>
      <dgm:spPr/>
      <dgm:t>
        <a:bodyPr/>
        <a:lstStyle/>
        <a:p>
          <a:endParaRPr lang="en-US" sz="1800">
            <a:latin typeface="Helvetica Neue Light" panose="02000403000000020004"/>
          </a:endParaRPr>
        </a:p>
      </dgm:t>
    </dgm:pt>
    <dgm:pt modelId="{622C820C-2E7C-4DDC-9424-77DC7B621E25}" type="pres">
      <dgm:prSet presAssocID="{08FD87DB-6F85-4C19-ACF3-585A59422787}" presName="diagram" presStyleCnt="0">
        <dgm:presLayoutVars>
          <dgm:dir/>
          <dgm:resizeHandles val="exact"/>
        </dgm:presLayoutVars>
      </dgm:prSet>
      <dgm:spPr/>
    </dgm:pt>
    <dgm:pt modelId="{AEAAA4EE-ADD3-4A99-A9B3-5CD70D2C7B8F}" type="pres">
      <dgm:prSet presAssocID="{C1847C78-6EB3-48BC-ABA2-F0DA03250555}" presName="node" presStyleLbl="node1" presStyleIdx="0" presStyleCnt="1" custScaleX="229846" custScaleY="93585" custLinFactNeighborX="-4201" custLinFactNeighborY="5702">
        <dgm:presLayoutVars>
          <dgm:bulletEnabled val="1"/>
        </dgm:presLayoutVars>
      </dgm:prSet>
      <dgm:spPr/>
    </dgm:pt>
  </dgm:ptLst>
  <dgm:cxnLst>
    <dgm:cxn modelId="{DA8B8327-45AA-4642-8405-CEAAC47F957E}" type="presOf" srcId="{C1847C78-6EB3-48BC-ABA2-F0DA03250555}" destId="{AEAAA4EE-ADD3-4A99-A9B3-5CD70D2C7B8F}" srcOrd="0" destOrd="0" presId="urn:microsoft.com/office/officeart/2005/8/layout/default"/>
    <dgm:cxn modelId="{BA5F1076-C2F1-47C4-AD64-E31191F154C0}" srcId="{08FD87DB-6F85-4C19-ACF3-585A59422787}" destId="{C1847C78-6EB3-48BC-ABA2-F0DA03250555}" srcOrd="0" destOrd="0" parTransId="{9895478D-38B3-4374-A189-BEB03B16E8F5}" sibTransId="{03A28E76-6B26-4F53-8696-A6369691598A}"/>
    <dgm:cxn modelId="{81E964D0-F9A4-4401-B67A-1A5FC434385D}" type="presOf" srcId="{08FD87DB-6F85-4C19-ACF3-585A59422787}" destId="{622C820C-2E7C-4DDC-9424-77DC7B621E25}" srcOrd="0" destOrd="0" presId="urn:microsoft.com/office/officeart/2005/8/layout/default"/>
    <dgm:cxn modelId="{78E7B4F3-FF94-4547-B027-D3B708190E98}" type="presParOf" srcId="{622C820C-2E7C-4DDC-9424-77DC7B621E25}" destId="{AEAAA4EE-ADD3-4A99-A9B3-5CD70D2C7B8F}" srcOrd="0" destOrd="0" presId="urn:microsoft.com/office/officeart/2005/8/layout/default"/>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FD87DB-6F85-4C19-ACF3-585A5942278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1847C78-6EB3-48BC-ABA2-F0DA03250555}">
      <dgm:prSet phldrT="[Text]" custT="1"/>
      <dgm:spPr>
        <a:solidFill>
          <a:schemeClr val="accent1"/>
        </a:solidFill>
      </dgm:spPr>
      <dgm:t>
        <a:bodyPr/>
        <a:lstStyle/>
        <a:p>
          <a:r>
            <a:rPr lang="en-US" sz="1400" dirty="0">
              <a:latin typeface="Helvetica Neue Light" panose="02000403000000020004"/>
            </a:rPr>
            <a:t>Subvention (to schools/colleges)</a:t>
          </a:r>
        </a:p>
      </dgm:t>
    </dgm:pt>
    <dgm:pt modelId="{9895478D-38B3-4374-A189-BEB03B16E8F5}" type="parTrans" cxnId="{BA5F1076-C2F1-47C4-AD64-E31191F154C0}">
      <dgm:prSet/>
      <dgm:spPr/>
      <dgm:t>
        <a:bodyPr/>
        <a:lstStyle/>
        <a:p>
          <a:endParaRPr lang="en-US" sz="1400">
            <a:latin typeface="Helvetica Neue Light" panose="02000403000000020004"/>
          </a:endParaRPr>
        </a:p>
      </dgm:t>
    </dgm:pt>
    <dgm:pt modelId="{03A28E76-6B26-4F53-8696-A6369691598A}" type="sibTrans" cxnId="{BA5F1076-C2F1-47C4-AD64-E31191F154C0}">
      <dgm:prSet/>
      <dgm:spPr/>
      <dgm:t>
        <a:bodyPr/>
        <a:lstStyle/>
        <a:p>
          <a:endParaRPr lang="en-US" sz="1400">
            <a:latin typeface="Helvetica Neue Light" panose="02000403000000020004"/>
          </a:endParaRPr>
        </a:p>
      </dgm:t>
    </dgm:pt>
    <dgm:pt modelId="{C99EAFB3-3615-40C4-BC51-40322146EDCA}">
      <dgm:prSet phldrT="[Text]" custT="1"/>
      <dgm:spPr>
        <a:solidFill>
          <a:schemeClr val="accent2"/>
        </a:solidFill>
      </dgm:spPr>
      <dgm:t>
        <a:bodyPr/>
        <a:lstStyle/>
        <a:p>
          <a:r>
            <a:rPr lang="en-US" sz="1400" dirty="0">
              <a:latin typeface="Helvetica Neue Light" panose="02000403000000020004"/>
            </a:rPr>
            <a:t>Initiatives Pool</a:t>
          </a:r>
        </a:p>
      </dgm:t>
    </dgm:pt>
    <dgm:pt modelId="{8736BE25-CACD-4D70-A0CB-A4C6B8CA7870}" type="parTrans" cxnId="{32DB58EF-3B78-4B1B-B03C-DABA499BC930}">
      <dgm:prSet/>
      <dgm:spPr/>
      <dgm:t>
        <a:bodyPr/>
        <a:lstStyle/>
        <a:p>
          <a:endParaRPr lang="en-US" sz="1400">
            <a:latin typeface="Helvetica Neue Light" panose="02000403000000020004"/>
          </a:endParaRPr>
        </a:p>
      </dgm:t>
    </dgm:pt>
    <dgm:pt modelId="{D031F987-3A42-4457-AB86-8A81AE28C555}" type="sibTrans" cxnId="{32DB58EF-3B78-4B1B-B03C-DABA499BC930}">
      <dgm:prSet/>
      <dgm:spPr/>
      <dgm:t>
        <a:bodyPr/>
        <a:lstStyle/>
        <a:p>
          <a:endParaRPr lang="en-US" sz="1400">
            <a:latin typeface="Helvetica Neue Light" panose="02000403000000020004"/>
          </a:endParaRPr>
        </a:p>
      </dgm:t>
    </dgm:pt>
    <dgm:pt modelId="{622C820C-2E7C-4DDC-9424-77DC7B621E25}" type="pres">
      <dgm:prSet presAssocID="{08FD87DB-6F85-4C19-ACF3-585A59422787}" presName="diagram" presStyleCnt="0">
        <dgm:presLayoutVars>
          <dgm:dir/>
          <dgm:resizeHandles val="exact"/>
        </dgm:presLayoutVars>
      </dgm:prSet>
      <dgm:spPr/>
    </dgm:pt>
    <dgm:pt modelId="{AEAAA4EE-ADD3-4A99-A9B3-5CD70D2C7B8F}" type="pres">
      <dgm:prSet presAssocID="{C1847C78-6EB3-48BC-ABA2-F0DA03250555}" presName="node" presStyleLbl="node1" presStyleIdx="0" presStyleCnt="2" custScaleX="362489" custLinFactNeighborX="26185" custLinFactNeighborY="-6830">
        <dgm:presLayoutVars>
          <dgm:bulletEnabled val="1"/>
        </dgm:presLayoutVars>
      </dgm:prSet>
      <dgm:spPr/>
    </dgm:pt>
    <dgm:pt modelId="{68F022B0-96A6-437B-9E47-1E57721CE010}" type="pres">
      <dgm:prSet presAssocID="{03A28E76-6B26-4F53-8696-A6369691598A}" presName="sibTrans" presStyleCnt="0"/>
      <dgm:spPr/>
    </dgm:pt>
    <dgm:pt modelId="{5F1A9287-95A3-4451-A504-17621DFD5187}" type="pres">
      <dgm:prSet presAssocID="{C99EAFB3-3615-40C4-BC51-40322146EDCA}" presName="node" presStyleLbl="node1" presStyleIdx="1" presStyleCnt="2" custScaleX="167773" custLinFactX="35244" custLinFactNeighborX="100000" custLinFactNeighborY="-6213">
        <dgm:presLayoutVars>
          <dgm:bulletEnabled val="1"/>
        </dgm:presLayoutVars>
      </dgm:prSet>
      <dgm:spPr/>
    </dgm:pt>
  </dgm:ptLst>
  <dgm:cxnLst>
    <dgm:cxn modelId="{DA8B8327-45AA-4642-8405-CEAAC47F957E}" type="presOf" srcId="{C1847C78-6EB3-48BC-ABA2-F0DA03250555}" destId="{AEAAA4EE-ADD3-4A99-A9B3-5CD70D2C7B8F}" srcOrd="0" destOrd="0" presId="urn:microsoft.com/office/officeart/2005/8/layout/default"/>
    <dgm:cxn modelId="{BA5F1076-C2F1-47C4-AD64-E31191F154C0}" srcId="{08FD87DB-6F85-4C19-ACF3-585A59422787}" destId="{C1847C78-6EB3-48BC-ABA2-F0DA03250555}" srcOrd="0" destOrd="0" parTransId="{9895478D-38B3-4374-A189-BEB03B16E8F5}" sibTransId="{03A28E76-6B26-4F53-8696-A6369691598A}"/>
    <dgm:cxn modelId="{7635C1BE-724E-45D4-9C7E-B2E0EEDEAD99}" type="presOf" srcId="{C99EAFB3-3615-40C4-BC51-40322146EDCA}" destId="{5F1A9287-95A3-4451-A504-17621DFD5187}" srcOrd="0" destOrd="0" presId="urn:microsoft.com/office/officeart/2005/8/layout/default"/>
    <dgm:cxn modelId="{81E964D0-F9A4-4401-B67A-1A5FC434385D}" type="presOf" srcId="{08FD87DB-6F85-4C19-ACF3-585A59422787}" destId="{622C820C-2E7C-4DDC-9424-77DC7B621E25}" srcOrd="0" destOrd="0" presId="urn:microsoft.com/office/officeart/2005/8/layout/default"/>
    <dgm:cxn modelId="{32DB58EF-3B78-4B1B-B03C-DABA499BC930}" srcId="{08FD87DB-6F85-4C19-ACF3-585A59422787}" destId="{C99EAFB3-3615-40C4-BC51-40322146EDCA}" srcOrd="1" destOrd="0" parTransId="{8736BE25-CACD-4D70-A0CB-A4C6B8CA7870}" sibTransId="{D031F987-3A42-4457-AB86-8A81AE28C555}"/>
    <dgm:cxn modelId="{78E7B4F3-FF94-4547-B027-D3B708190E98}" type="presParOf" srcId="{622C820C-2E7C-4DDC-9424-77DC7B621E25}" destId="{AEAAA4EE-ADD3-4A99-A9B3-5CD70D2C7B8F}" srcOrd="0" destOrd="0" presId="urn:microsoft.com/office/officeart/2005/8/layout/default"/>
    <dgm:cxn modelId="{315E8D97-DBA4-4AD8-B398-1AD5E52A54E8}" type="presParOf" srcId="{622C820C-2E7C-4DDC-9424-77DC7B621E25}" destId="{68F022B0-96A6-437B-9E47-1E57721CE010}" srcOrd="1" destOrd="0" presId="urn:microsoft.com/office/officeart/2005/8/layout/default"/>
    <dgm:cxn modelId="{0BCB74D8-5A82-4118-BAAF-BE013DB35D66}" type="presParOf" srcId="{622C820C-2E7C-4DDC-9424-77DC7B621E25}" destId="{5F1A9287-95A3-4451-A504-17621DFD5187}" srcOrd="2" destOrd="0" presId="urn:microsoft.com/office/officeart/2005/8/layout/default"/>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6B00B-D784-43BE-A98E-76B8E6B95EAE}">
      <dsp:nvSpPr>
        <dsp:cNvPr id="0" name=""/>
        <dsp:cNvSpPr/>
      </dsp:nvSpPr>
      <dsp:spPr>
        <a:xfrm>
          <a:off x="0" y="1028700"/>
          <a:ext cx="11049000" cy="13716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83436-DE97-4BE9-9E68-8AB4D2D762FE}">
      <dsp:nvSpPr>
        <dsp:cNvPr id="0" name=""/>
        <dsp:cNvSpPr/>
      </dsp:nvSpPr>
      <dsp:spPr>
        <a:xfrm>
          <a:off x="394" y="0"/>
          <a:ext cx="1190815" cy="13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Neue Light" panose="02000403000000020004"/>
            </a:rPr>
            <a:t>January 2017- Project goals, approach, and guiding principles</a:t>
          </a:r>
        </a:p>
      </dsp:txBody>
      <dsp:txXfrm>
        <a:off x="394" y="0"/>
        <a:ext cx="1190815" cy="1371600"/>
      </dsp:txXfrm>
    </dsp:sp>
    <dsp:sp modelId="{6BE25454-279D-4DEA-932F-196652B7F2FB}">
      <dsp:nvSpPr>
        <dsp:cNvPr id="0" name=""/>
        <dsp:cNvSpPr/>
      </dsp:nvSpPr>
      <dsp:spPr>
        <a:xfrm>
          <a:off x="424352" y="1543049"/>
          <a:ext cx="342900" cy="3429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C5A82-23D0-4B11-8F78-C30EF963D7F9}">
      <dsp:nvSpPr>
        <dsp:cNvPr id="0" name=""/>
        <dsp:cNvSpPr/>
      </dsp:nvSpPr>
      <dsp:spPr>
        <a:xfrm>
          <a:off x="1250750" y="2057400"/>
          <a:ext cx="1190815" cy="13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Neue Light" panose="02000403000000020004"/>
            </a:rPr>
            <a:t>January 2017- Model structure and intro to revenue and central support units</a:t>
          </a:r>
        </a:p>
      </dsp:txBody>
      <dsp:txXfrm>
        <a:off x="1250750" y="2057400"/>
        <a:ext cx="1190815" cy="1371600"/>
      </dsp:txXfrm>
    </dsp:sp>
    <dsp:sp modelId="{A01BFB53-E221-4E04-9986-F63E1F33F555}">
      <dsp:nvSpPr>
        <dsp:cNvPr id="0" name=""/>
        <dsp:cNvSpPr/>
      </dsp:nvSpPr>
      <dsp:spPr>
        <a:xfrm>
          <a:off x="1674708" y="1543049"/>
          <a:ext cx="342900" cy="3429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7086B-8C72-40A8-9C71-191B83D27D43}">
      <dsp:nvSpPr>
        <dsp:cNvPr id="0" name=""/>
        <dsp:cNvSpPr/>
      </dsp:nvSpPr>
      <dsp:spPr>
        <a:xfrm>
          <a:off x="2501107" y="0"/>
          <a:ext cx="1190815" cy="13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Neue Light" panose="02000403000000020004"/>
            </a:rPr>
            <a:t>February 2017- Revenue and cost allocation metrics, cost pool content</a:t>
          </a:r>
        </a:p>
      </dsp:txBody>
      <dsp:txXfrm>
        <a:off x="2501107" y="0"/>
        <a:ext cx="1190815" cy="1371600"/>
      </dsp:txXfrm>
    </dsp:sp>
    <dsp:sp modelId="{F30B1353-90CF-4F9D-B438-81FC7C0D55F4}">
      <dsp:nvSpPr>
        <dsp:cNvPr id="0" name=""/>
        <dsp:cNvSpPr/>
      </dsp:nvSpPr>
      <dsp:spPr>
        <a:xfrm>
          <a:off x="2925065" y="1543049"/>
          <a:ext cx="342900" cy="3429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F7F84C-2D10-484D-9D3A-0137154389EA}">
      <dsp:nvSpPr>
        <dsp:cNvPr id="0" name=""/>
        <dsp:cNvSpPr/>
      </dsp:nvSpPr>
      <dsp:spPr>
        <a:xfrm>
          <a:off x="3751463" y="2057400"/>
          <a:ext cx="1190815" cy="13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Neue Light" panose="02000403000000020004"/>
            </a:rPr>
            <a:t>February 2017- Participation fee, subvention, and strategic initiatives</a:t>
          </a:r>
        </a:p>
      </dsp:txBody>
      <dsp:txXfrm>
        <a:off x="3751463" y="2057400"/>
        <a:ext cx="1190815" cy="1371600"/>
      </dsp:txXfrm>
    </dsp:sp>
    <dsp:sp modelId="{EA62EC0C-E921-4BD5-970F-4044FC9AF56E}">
      <dsp:nvSpPr>
        <dsp:cNvPr id="0" name=""/>
        <dsp:cNvSpPr/>
      </dsp:nvSpPr>
      <dsp:spPr>
        <a:xfrm>
          <a:off x="4175421" y="1543049"/>
          <a:ext cx="342900" cy="3429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D06CC2-9C4D-466F-80A8-08CCBD727E0F}">
      <dsp:nvSpPr>
        <dsp:cNvPr id="0" name=""/>
        <dsp:cNvSpPr/>
      </dsp:nvSpPr>
      <dsp:spPr>
        <a:xfrm>
          <a:off x="5001820" y="0"/>
          <a:ext cx="1190815" cy="13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Neue Light" panose="02000403000000020004"/>
            </a:rPr>
            <a:t>March 2017- Finalize allocation metric decisions </a:t>
          </a:r>
        </a:p>
      </dsp:txBody>
      <dsp:txXfrm>
        <a:off x="5001820" y="0"/>
        <a:ext cx="1190815" cy="1371600"/>
      </dsp:txXfrm>
    </dsp:sp>
    <dsp:sp modelId="{3A19CF9F-1617-42D6-9EDD-F31DE90819A5}">
      <dsp:nvSpPr>
        <dsp:cNvPr id="0" name=""/>
        <dsp:cNvSpPr/>
      </dsp:nvSpPr>
      <dsp:spPr>
        <a:xfrm>
          <a:off x="5425778" y="1543049"/>
          <a:ext cx="342900" cy="3429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4D4ACD-E68B-4BC2-AEFE-EB0CD9D7D819}">
      <dsp:nvSpPr>
        <dsp:cNvPr id="0" name=""/>
        <dsp:cNvSpPr/>
      </dsp:nvSpPr>
      <dsp:spPr>
        <a:xfrm>
          <a:off x="6252176" y="2057400"/>
          <a:ext cx="1190815" cy="13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Neue Light" panose="02000403000000020004"/>
            </a:rPr>
            <a:t>March 2017-        In-depth review of budget model flow year-over-year</a:t>
          </a:r>
        </a:p>
      </dsp:txBody>
      <dsp:txXfrm>
        <a:off x="6252176" y="2057400"/>
        <a:ext cx="1190815" cy="1371600"/>
      </dsp:txXfrm>
    </dsp:sp>
    <dsp:sp modelId="{D509C2D4-9745-4274-8C25-1EE768B77335}">
      <dsp:nvSpPr>
        <dsp:cNvPr id="0" name=""/>
        <dsp:cNvSpPr/>
      </dsp:nvSpPr>
      <dsp:spPr>
        <a:xfrm>
          <a:off x="6676134" y="1543049"/>
          <a:ext cx="342900" cy="3429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74B5E2-3847-43BB-9543-593CB6C5818B}">
      <dsp:nvSpPr>
        <dsp:cNvPr id="0" name=""/>
        <dsp:cNvSpPr/>
      </dsp:nvSpPr>
      <dsp:spPr>
        <a:xfrm>
          <a:off x="7502533" y="0"/>
          <a:ext cx="1190815" cy="13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Neue Light" panose="02000403000000020004"/>
            </a:rPr>
            <a:t>April 2017- Policy decisions</a:t>
          </a:r>
        </a:p>
      </dsp:txBody>
      <dsp:txXfrm>
        <a:off x="7502533" y="0"/>
        <a:ext cx="1190815" cy="1371600"/>
      </dsp:txXfrm>
    </dsp:sp>
    <dsp:sp modelId="{B1AEB23A-945B-40DC-944D-4914784657D4}">
      <dsp:nvSpPr>
        <dsp:cNvPr id="0" name=""/>
        <dsp:cNvSpPr/>
      </dsp:nvSpPr>
      <dsp:spPr>
        <a:xfrm>
          <a:off x="7926491" y="1543049"/>
          <a:ext cx="342900" cy="3429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9BBD70-B31D-4F31-8851-4CA5D54D7E14}">
      <dsp:nvSpPr>
        <dsp:cNvPr id="0" name=""/>
        <dsp:cNvSpPr/>
      </dsp:nvSpPr>
      <dsp:spPr>
        <a:xfrm>
          <a:off x="8752889" y="2057400"/>
          <a:ext cx="1190815" cy="137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Helvetica Neue Light" panose="02000403000000020004"/>
            </a:rPr>
            <a:t>May 2017- Project wrap-up and methodology review</a:t>
          </a:r>
        </a:p>
      </dsp:txBody>
      <dsp:txXfrm>
        <a:off x="8752889" y="2057400"/>
        <a:ext cx="1190815" cy="1371600"/>
      </dsp:txXfrm>
    </dsp:sp>
    <dsp:sp modelId="{19FD9ED5-D9ED-4C92-B157-E4830486505C}">
      <dsp:nvSpPr>
        <dsp:cNvPr id="0" name=""/>
        <dsp:cNvSpPr/>
      </dsp:nvSpPr>
      <dsp:spPr>
        <a:xfrm>
          <a:off x="9176847" y="1543049"/>
          <a:ext cx="342900" cy="3429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F060F-BDAB-4B9B-9F77-6E15B3C8C399}">
      <dsp:nvSpPr>
        <dsp:cNvPr id="0" name=""/>
        <dsp:cNvSpPr/>
      </dsp:nvSpPr>
      <dsp:spPr>
        <a:xfrm>
          <a:off x="-115555" y="4014936"/>
          <a:ext cx="10515600" cy="0"/>
        </a:xfrm>
        <a:prstGeom prst="line">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4B5E00-3BDE-49F0-BA42-D44B8BC5BFA0}">
      <dsp:nvSpPr>
        <dsp:cNvPr id="0" name=""/>
        <dsp:cNvSpPr/>
      </dsp:nvSpPr>
      <dsp:spPr>
        <a:xfrm>
          <a:off x="-115555" y="3212562"/>
          <a:ext cx="10515600" cy="0"/>
        </a:xfrm>
        <a:prstGeom prst="line">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E32E4E-9307-49D5-96BD-22C8A3B6FD7C}">
      <dsp:nvSpPr>
        <dsp:cNvPr id="0" name=""/>
        <dsp:cNvSpPr/>
      </dsp:nvSpPr>
      <dsp:spPr>
        <a:xfrm>
          <a:off x="-115555" y="2400459"/>
          <a:ext cx="10515600" cy="0"/>
        </a:xfrm>
        <a:prstGeom prst="line">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32F528-DA26-426B-8521-97B8DCD58087}">
      <dsp:nvSpPr>
        <dsp:cNvPr id="0" name=""/>
        <dsp:cNvSpPr/>
      </dsp:nvSpPr>
      <dsp:spPr>
        <a:xfrm>
          <a:off x="-115555" y="1588356"/>
          <a:ext cx="10515600" cy="0"/>
        </a:xfrm>
        <a:prstGeom prst="line">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68440C-8495-4BC8-A961-F3E3B634102E}">
      <dsp:nvSpPr>
        <dsp:cNvPr id="0" name=""/>
        <dsp:cNvSpPr/>
      </dsp:nvSpPr>
      <dsp:spPr>
        <a:xfrm>
          <a:off x="-115555" y="776254"/>
          <a:ext cx="10515600" cy="0"/>
        </a:xfrm>
        <a:prstGeom prst="line">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769628-1C97-4339-8C83-3FDB5D3DED87}">
      <dsp:nvSpPr>
        <dsp:cNvPr id="0" name=""/>
        <dsp:cNvSpPr/>
      </dsp:nvSpPr>
      <dsp:spPr>
        <a:xfrm>
          <a:off x="2387388" y="0"/>
          <a:ext cx="8243767" cy="77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latin typeface="Helvetica Neue Light" panose="02000403000000020004"/>
              <a:ea typeface="+mn-ea"/>
              <a:cs typeface="+mn-cs"/>
            </a:rPr>
            <a:t>Develop a flexible budget model that aligns financial resources with campus vision, mission, and strategic priorities as a student-centered, urban-serving research university</a:t>
          </a:r>
        </a:p>
      </dsp:txBody>
      <dsp:txXfrm>
        <a:off x="2387388" y="0"/>
        <a:ext cx="8243767" cy="773431"/>
      </dsp:txXfrm>
    </dsp:sp>
    <dsp:sp modelId="{ED748349-E10E-4AF1-A2E5-7F17A19975E1}">
      <dsp:nvSpPr>
        <dsp:cNvPr id="0" name=""/>
        <dsp:cNvSpPr/>
      </dsp:nvSpPr>
      <dsp:spPr>
        <a:xfrm>
          <a:off x="0" y="0"/>
          <a:ext cx="1896259" cy="773431"/>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1</a:t>
          </a:r>
        </a:p>
      </dsp:txBody>
      <dsp:txXfrm>
        <a:off x="37763" y="37763"/>
        <a:ext cx="1820733" cy="735668"/>
      </dsp:txXfrm>
    </dsp:sp>
    <dsp:sp modelId="{696AF518-1EF6-43FF-A880-1A8B7AE52542}">
      <dsp:nvSpPr>
        <dsp:cNvPr id="0" name=""/>
        <dsp:cNvSpPr/>
      </dsp:nvSpPr>
      <dsp:spPr>
        <a:xfrm>
          <a:off x="2387388" y="771342"/>
          <a:ext cx="8243767" cy="77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latin typeface="Helvetica Neue Light" panose="02000403000000020004"/>
              <a:ea typeface="+mn-ea"/>
              <a:cs typeface="+mn-cs"/>
            </a:rPr>
            <a:t>Ensure and support continuous improvement in academic quality, scholarship, and student success </a:t>
          </a:r>
        </a:p>
      </dsp:txBody>
      <dsp:txXfrm>
        <a:off x="2387388" y="771342"/>
        <a:ext cx="8243767" cy="773431"/>
      </dsp:txXfrm>
    </dsp:sp>
    <dsp:sp modelId="{B0A61BA8-D6E9-4185-BDFA-60DB122C2EE3}">
      <dsp:nvSpPr>
        <dsp:cNvPr id="0" name=""/>
        <dsp:cNvSpPr/>
      </dsp:nvSpPr>
      <dsp:spPr>
        <a:xfrm>
          <a:off x="0" y="812102"/>
          <a:ext cx="1896259" cy="773431"/>
        </a:xfrm>
        <a:prstGeom prst="round2SameRect">
          <a:avLst>
            <a:gd name="adj1" fmla="val 16670"/>
            <a:gd name="adj2" fmla="val 0"/>
          </a:avLst>
        </a:prstGeom>
        <a:solidFill>
          <a:schemeClr val="accent3">
            <a:hueOff val="-2920768"/>
            <a:satOff val="-10601"/>
            <a:lumOff val="9853"/>
            <a:alphaOff val="0"/>
          </a:schemeClr>
        </a:solidFill>
        <a:ln w="12700" cap="flat" cmpd="sng" algn="ctr">
          <a:solidFill>
            <a:schemeClr val="accent3">
              <a:hueOff val="-2920768"/>
              <a:satOff val="-10601"/>
              <a:lumOff val="985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2</a:t>
          </a:r>
        </a:p>
      </dsp:txBody>
      <dsp:txXfrm>
        <a:off x="37763" y="849865"/>
        <a:ext cx="1820733" cy="735668"/>
      </dsp:txXfrm>
    </dsp:sp>
    <dsp:sp modelId="{CEBE583A-2A7D-4C64-A131-4FF237543B6A}">
      <dsp:nvSpPr>
        <dsp:cNvPr id="0" name=""/>
        <dsp:cNvSpPr/>
      </dsp:nvSpPr>
      <dsp:spPr>
        <a:xfrm>
          <a:off x="2387388" y="1583445"/>
          <a:ext cx="8243767" cy="77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latin typeface="Helvetica Neue Light" panose="02000403000000020004"/>
              <a:ea typeface="+mn-ea"/>
              <a:cs typeface="+mn-cs"/>
            </a:rPr>
            <a:t>While promoting fiscal responsibility and financial sustainability, provide a simple, predictable, and transparent methodology for allocating resources and managing associated costs </a:t>
          </a:r>
        </a:p>
      </dsp:txBody>
      <dsp:txXfrm>
        <a:off x="2387388" y="1583445"/>
        <a:ext cx="8243767" cy="773431"/>
      </dsp:txXfrm>
    </dsp:sp>
    <dsp:sp modelId="{51CBA975-4DAC-4BF6-BF3D-16728BDB2E75}">
      <dsp:nvSpPr>
        <dsp:cNvPr id="0" name=""/>
        <dsp:cNvSpPr/>
      </dsp:nvSpPr>
      <dsp:spPr>
        <a:xfrm>
          <a:off x="0" y="1624205"/>
          <a:ext cx="1896259" cy="773431"/>
        </a:xfrm>
        <a:prstGeom prst="round2SameRect">
          <a:avLst>
            <a:gd name="adj1" fmla="val 16670"/>
            <a:gd name="adj2" fmla="val 0"/>
          </a:avLst>
        </a:prstGeom>
        <a:solidFill>
          <a:schemeClr val="accent3">
            <a:hueOff val="-5841537"/>
            <a:satOff val="-21202"/>
            <a:lumOff val="19706"/>
            <a:alphaOff val="0"/>
          </a:schemeClr>
        </a:solidFill>
        <a:ln w="12700" cap="flat" cmpd="sng" algn="ctr">
          <a:solidFill>
            <a:schemeClr val="accent3">
              <a:hueOff val="-5841537"/>
              <a:satOff val="-21202"/>
              <a:lumOff val="197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3</a:t>
          </a:r>
        </a:p>
      </dsp:txBody>
      <dsp:txXfrm>
        <a:off x="37763" y="1661968"/>
        <a:ext cx="1820733" cy="735668"/>
      </dsp:txXfrm>
    </dsp:sp>
    <dsp:sp modelId="{2C88FD73-38C0-4269-997D-6A04B17DC267}">
      <dsp:nvSpPr>
        <dsp:cNvPr id="0" name=""/>
        <dsp:cNvSpPr/>
      </dsp:nvSpPr>
      <dsp:spPr>
        <a:xfrm>
          <a:off x="2387388" y="2395548"/>
          <a:ext cx="8243767" cy="77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latin typeface="Helvetica Neue Light" panose="02000403000000020004"/>
              <a:ea typeface="+mn-ea"/>
              <a:cs typeface="+mn-cs"/>
            </a:rPr>
            <a:t>Building on the strengths of CU Denver, include incentives for achieving growth, efficiency, effectiveness, innovation, and entrepreneurship </a:t>
          </a:r>
        </a:p>
      </dsp:txBody>
      <dsp:txXfrm>
        <a:off x="2387388" y="2395548"/>
        <a:ext cx="8243767" cy="773431"/>
      </dsp:txXfrm>
    </dsp:sp>
    <dsp:sp modelId="{117BC939-C2C1-4112-BACB-9817CD460542}">
      <dsp:nvSpPr>
        <dsp:cNvPr id="0" name=""/>
        <dsp:cNvSpPr/>
      </dsp:nvSpPr>
      <dsp:spPr>
        <a:xfrm>
          <a:off x="0" y="2436308"/>
          <a:ext cx="1896259" cy="773431"/>
        </a:xfrm>
        <a:prstGeom prst="round2SameRect">
          <a:avLst>
            <a:gd name="adj1" fmla="val 16670"/>
            <a:gd name="adj2" fmla="val 0"/>
          </a:avLst>
        </a:prstGeom>
        <a:solidFill>
          <a:schemeClr val="accent3">
            <a:hueOff val="-8762305"/>
            <a:satOff val="-31802"/>
            <a:lumOff val="29559"/>
            <a:alphaOff val="0"/>
          </a:schemeClr>
        </a:solidFill>
        <a:ln w="12700" cap="flat" cmpd="sng" algn="ctr">
          <a:solidFill>
            <a:schemeClr val="accent3">
              <a:hueOff val="-8762305"/>
              <a:satOff val="-31802"/>
              <a:lumOff val="2955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4</a:t>
          </a:r>
        </a:p>
      </dsp:txBody>
      <dsp:txXfrm>
        <a:off x="37763" y="2474071"/>
        <a:ext cx="1820733" cy="735668"/>
      </dsp:txXfrm>
    </dsp:sp>
    <dsp:sp modelId="{E94ACF9E-5162-41ED-855C-409EDBCDC817}">
      <dsp:nvSpPr>
        <dsp:cNvPr id="0" name=""/>
        <dsp:cNvSpPr/>
      </dsp:nvSpPr>
      <dsp:spPr>
        <a:xfrm>
          <a:off x="2387388" y="3207650"/>
          <a:ext cx="8243767" cy="77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latin typeface="Helvetica Neue Light" panose="02000403000000020004"/>
              <a:ea typeface="+mn-ea"/>
              <a:cs typeface="+mn-cs"/>
            </a:rPr>
            <a:t>Reflect a shared commitment for the fiscal health of the campus and promote collaboration and accountability across all academic and administrative units</a:t>
          </a:r>
        </a:p>
      </dsp:txBody>
      <dsp:txXfrm>
        <a:off x="2387388" y="3207650"/>
        <a:ext cx="8243767" cy="773431"/>
      </dsp:txXfrm>
    </dsp:sp>
    <dsp:sp modelId="{123A7D61-25CF-46CA-A4D4-73ECF67BE3DA}">
      <dsp:nvSpPr>
        <dsp:cNvPr id="0" name=""/>
        <dsp:cNvSpPr/>
      </dsp:nvSpPr>
      <dsp:spPr>
        <a:xfrm>
          <a:off x="0" y="3248410"/>
          <a:ext cx="1896259" cy="773431"/>
        </a:xfrm>
        <a:prstGeom prst="round2SameRect">
          <a:avLst>
            <a:gd name="adj1" fmla="val 16670"/>
            <a:gd name="adj2" fmla="val 0"/>
          </a:avLst>
        </a:prstGeom>
        <a:solidFill>
          <a:schemeClr val="accent3">
            <a:hueOff val="-11683074"/>
            <a:satOff val="-42403"/>
            <a:lumOff val="39412"/>
            <a:alphaOff val="0"/>
          </a:schemeClr>
        </a:solidFill>
        <a:ln w="12700" cap="flat" cmpd="sng" algn="ctr">
          <a:solidFill>
            <a:schemeClr val="accent3">
              <a:hueOff val="-11683074"/>
              <a:satOff val="-42403"/>
              <a:lumOff val="3941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2133600" rtl="0">
            <a:lnSpc>
              <a:spcPct val="90000"/>
            </a:lnSpc>
            <a:spcBef>
              <a:spcPct val="0"/>
            </a:spcBef>
            <a:spcAft>
              <a:spcPct val="35000"/>
            </a:spcAft>
            <a:buNone/>
          </a:pPr>
          <a:r>
            <a:rPr lang="en-US" sz="4800" kern="1200" dirty="0">
              <a:effectLst>
                <a:innerShdw blurRad="114300">
                  <a:prstClr val="white"/>
                </a:innerShdw>
              </a:effectLst>
              <a:latin typeface="Helvetica Neue Light" panose="02000403000000020004"/>
              <a:ea typeface="+mn-ea"/>
              <a:cs typeface="+mn-cs"/>
            </a:rPr>
            <a:t>5</a:t>
          </a:r>
        </a:p>
      </dsp:txBody>
      <dsp:txXfrm>
        <a:off x="37763" y="3286173"/>
        <a:ext cx="1820733" cy="7356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E09EC-D7AA-4B9E-ACDF-7F9E0E20A13B}">
      <dsp:nvSpPr>
        <dsp:cNvPr id="0" name=""/>
        <dsp:cNvSpPr/>
      </dsp:nvSpPr>
      <dsp:spPr>
        <a:xfrm rot="5400000">
          <a:off x="-363661" y="367279"/>
          <a:ext cx="2424410" cy="16970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elvetica Neue Light" panose="02000403000000020004"/>
            </a:rPr>
            <a:t>Campus Advisory Committee on Budget</a:t>
          </a:r>
        </a:p>
      </dsp:txBody>
      <dsp:txXfrm rot="-5400000">
        <a:off x="1" y="852162"/>
        <a:ext cx="1697087" cy="727323"/>
      </dsp:txXfrm>
    </dsp:sp>
    <dsp:sp modelId="{B5E6298E-365F-48DE-A52B-4CDDF2C77A6D}">
      <dsp:nvSpPr>
        <dsp:cNvPr id="0" name=""/>
        <dsp:cNvSpPr/>
      </dsp:nvSpPr>
      <dsp:spPr>
        <a:xfrm rot="5400000">
          <a:off x="5432710" y="-3735623"/>
          <a:ext cx="1575866" cy="90471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rPr>
            <a:t>Members: Provost, EVC Finance &amp; Administration, Deans, select cabinet members, and shared governance leadership (faculty, staff, and students)</a:t>
          </a:r>
        </a:p>
        <a:p>
          <a:pPr marL="114300" lvl="1"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rPr>
            <a:t>Charge: Serve as an advisory body for campus-wide budget development activities</a:t>
          </a:r>
        </a:p>
        <a:p>
          <a:pPr marL="228600" lvl="2"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cs typeface="Arial" panose="020B0604020202020204" pitchFamily="34" charset="0"/>
            </a:rPr>
            <a:t>Advise the Executive Budget Committee on budget development related items</a:t>
          </a:r>
          <a:endParaRPr lang="en-US" sz="1200" kern="1200" dirty="0">
            <a:solidFill>
              <a:schemeClr val="tx1"/>
            </a:solidFill>
            <a:latin typeface="Helvetica Neue Light" panose="02000403000000020004"/>
          </a:endParaRPr>
        </a:p>
        <a:p>
          <a:pPr marL="228600" lvl="2"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cs typeface="Arial" panose="020B0604020202020204" pitchFamily="34" charset="0"/>
            </a:rPr>
            <a:t>Communicate and collaborate with faculty and staff, including campus committees, to implement campus-wide strategic priorities </a:t>
          </a:r>
        </a:p>
        <a:p>
          <a:pPr marL="228600" lvl="2" indent="-114300" algn="l" defTabSz="533400">
            <a:lnSpc>
              <a:spcPct val="90000"/>
            </a:lnSpc>
            <a:spcBef>
              <a:spcPct val="0"/>
            </a:spcBef>
            <a:spcAft>
              <a:spcPct val="15000"/>
            </a:spcAft>
            <a:buChar char="•"/>
          </a:pPr>
          <a:r>
            <a:rPr lang="en-US" sz="1200" kern="1200">
              <a:solidFill>
                <a:schemeClr val="tx1"/>
              </a:solidFill>
              <a:latin typeface="Helvetica Neue Light" panose="02000403000000020004"/>
              <a:cs typeface="Arial" panose="020B0604020202020204" pitchFamily="34" charset="0"/>
            </a:rPr>
            <a:t>Meet on a regular basis to support the budget development process</a:t>
          </a:r>
          <a:endParaRPr lang="en-US" sz="1200" kern="1200" dirty="0">
            <a:solidFill>
              <a:schemeClr val="tx1"/>
            </a:solidFill>
            <a:latin typeface="Helvetica Neue Light" panose="02000403000000020004"/>
            <a:cs typeface="Arial" panose="020B0604020202020204" pitchFamily="34" charset="0"/>
          </a:endParaRPr>
        </a:p>
        <a:p>
          <a:pPr marL="228600" lvl="2"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cs typeface="Arial" panose="020B0604020202020204" pitchFamily="34" charset="0"/>
            </a:rPr>
            <a:t>Conduct reviews and recommend potential revisions to the incentive-based budget model</a:t>
          </a:r>
          <a:endParaRPr lang="en-US" sz="1200" kern="1200" dirty="0">
            <a:solidFill>
              <a:schemeClr val="tx1"/>
            </a:solidFill>
            <a:latin typeface="Helvetica Neue Light" panose="02000403000000020004"/>
          </a:endParaRPr>
        </a:p>
      </dsp:txBody>
      <dsp:txXfrm rot="-5400000">
        <a:off x="1697088" y="76926"/>
        <a:ext cx="8970185" cy="1422012"/>
      </dsp:txXfrm>
    </dsp:sp>
    <dsp:sp modelId="{62CEE91B-207B-4F31-8D36-1C8130E45A43}">
      <dsp:nvSpPr>
        <dsp:cNvPr id="0" name=""/>
        <dsp:cNvSpPr/>
      </dsp:nvSpPr>
      <dsp:spPr>
        <a:xfrm rot="5400000">
          <a:off x="-363661" y="2389952"/>
          <a:ext cx="2424410" cy="169708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Helvetica Neue Light" panose="02000403000000020004"/>
            </a:rPr>
            <a:t>Executive Budget Committee</a:t>
          </a:r>
        </a:p>
      </dsp:txBody>
      <dsp:txXfrm rot="-5400000">
        <a:off x="1" y="2874835"/>
        <a:ext cx="1697087" cy="727323"/>
      </dsp:txXfrm>
    </dsp:sp>
    <dsp:sp modelId="{B234CCB6-D84E-4021-A3A7-FDBBF9E2E4D1}">
      <dsp:nvSpPr>
        <dsp:cNvPr id="0" name=""/>
        <dsp:cNvSpPr/>
      </dsp:nvSpPr>
      <dsp:spPr>
        <a:xfrm rot="5400000">
          <a:off x="5432710" y="-1712662"/>
          <a:ext cx="1575866" cy="904711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rPr>
            <a:t>Members: Chancellor, Provost, EVC Finance &amp; Administration/Chief Financial Officer</a:t>
          </a:r>
        </a:p>
        <a:p>
          <a:pPr marL="114300" lvl="1"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rPr>
            <a:t>Charge: Evaluate and finalize all funding decisions</a:t>
          </a:r>
        </a:p>
        <a:p>
          <a:pPr marL="228600" lvl="2"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cs typeface="Arial" panose="020B0604020202020204" pitchFamily="34" charset="0"/>
            </a:rPr>
            <a:t>Recommend campus-wide budget to the Board of Regents</a:t>
          </a:r>
          <a:endParaRPr lang="en-US" sz="1200" kern="1200" dirty="0">
            <a:solidFill>
              <a:schemeClr val="tx1"/>
            </a:solidFill>
            <a:latin typeface="Helvetica Neue Light" panose="02000403000000020004"/>
          </a:endParaRPr>
        </a:p>
        <a:p>
          <a:pPr marL="228600" lvl="2"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cs typeface="Arial" panose="020B0604020202020204" pitchFamily="34" charset="0"/>
            </a:rPr>
            <a:t>Review and approve funding levels for schools, colleges, and central support units </a:t>
          </a:r>
        </a:p>
        <a:p>
          <a:pPr marL="228600" lvl="2"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cs typeface="Arial" panose="020B0604020202020204" pitchFamily="34" charset="0"/>
            </a:rPr>
            <a:t>Review and approve CACB recommendations for strategic initiatives, subvention levels, or model revisions</a:t>
          </a:r>
        </a:p>
        <a:p>
          <a:pPr marL="228600" lvl="2"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cs typeface="Arial" panose="020B0604020202020204" pitchFamily="34" charset="0"/>
            </a:rPr>
            <a:t>Communicate funding decisions</a:t>
          </a:r>
        </a:p>
        <a:p>
          <a:pPr marL="228600" lvl="2" indent="-114300" algn="l" defTabSz="533400">
            <a:lnSpc>
              <a:spcPct val="90000"/>
            </a:lnSpc>
            <a:spcBef>
              <a:spcPct val="0"/>
            </a:spcBef>
            <a:spcAft>
              <a:spcPct val="15000"/>
            </a:spcAft>
            <a:buChar char="•"/>
          </a:pPr>
          <a:r>
            <a:rPr lang="en-US" sz="1200" kern="1200" dirty="0">
              <a:solidFill>
                <a:schemeClr val="tx1"/>
              </a:solidFill>
              <a:latin typeface="Helvetica Neue Light" panose="02000403000000020004"/>
              <a:cs typeface="Arial" panose="020B0604020202020204" pitchFamily="34" charset="0"/>
            </a:rPr>
            <a:t>Delegate authority for activities throughout the budget development process</a:t>
          </a:r>
        </a:p>
      </dsp:txBody>
      <dsp:txXfrm rot="-5400000">
        <a:off x="1697088" y="2099887"/>
        <a:ext cx="8970185" cy="1422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AA4EE-ADD3-4A99-A9B3-5CD70D2C7B8F}">
      <dsp:nvSpPr>
        <dsp:cNvPr id="0" name=""/>
        <dsp:cNvSpPr/>
      </dsp:nvSpPr>
      <dsp:spPr>
        <a:xfrm>
          <a:off x="9711" y="508605"/>
          <a:ext cx="1451260" cy="870756"/>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Main Campus Tuition </a:t>
          </a:r>
        </a:p>
      </dsp:txBody>
      <dsp:txXfrm>
        <a:off x="9711" y="508605"/>
        <a:ext cx="1451260" cy="870756"/>
      </dsp:txXfrm>
    </dsp:sp>
    <dsp:sp modelId="{40DD1C53-931F-4EBF-9146-37CCA30E6032}">
      <dsp:nvSpPr>
        <dsp:cNvPr id="0" name=""/>
        <dsp:cNvSpPr/>
      </dsp:nvSpPr>
      <dsp:spPr>
        <a:xfrm>
          <a:off x="1606097" y="508605"/>
          <a:ext cx="1451260" cy="870756"/>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State Appropriations</a:t>
          </a:r>
        </a:p>
      </dsp:txBody>
      <dsp:txXfrm>
        <a:off x="1606097" y="508605"/>
        <a:ext cx="1451260" cy="870756"/>
      </dsp:txXfrm>
    </dsp:sp>
    <dsp:sp modelId="{14716350-520A-48AC-A6FD-FFF54AA1EB18}">
      <dsp:nvSpPr>
        <dsp:cNvPr id="0" name=""/>
        <dsp:cNvSpPr/>
      </dsp:nvSpPr>
      <dsp:spPr>
        <a:xfrm>
          <a:off x="3202483" y="508605"/>
          <a:ext cx="1451260" cy="870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Differential Tuition</a:t>
          </a:r>
        </a:p>
      </dsp:txBody>
      <dsp:txXfrm>
        <a:off x="3202483" y="508605"/>
        <a:ext cx="1451260" cy="870756"/>
      </dsp:txXfrm>
    </dsp:sp>
    <dsp:sp modelId="{9F7C4BC1-F4C7-47B6-92E1-3DC1FE6EDC3C}">
      <dsp:nvSpPr>
        <dsp:cNvPr id="0" name=""/>
        <dsp:cNvSpPr/>
      </dsp:nvSpPr>
      <dsp:spPr>
        <a:xfrm>
          <a:off x="4798869" y="508605"/>
          <a:ext cx="1451260" cy="870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Indirect Cost Recovery (F&amp;A)</a:t>
          </a:r>
        </a:p>
      </dsp:txBody>
      <dsp:txXfrm>
        <a:off x="4798869" y="508605"/>
        <a:ext cx="1451260" cy="870756"/>
      </dsp:txXfrm>
    </dsp:sp>
    <dsp:sp modelId="{9AF7347F-4087-46BD-AA73-5BDCCB4DAD63}">
      <dsp:nvSpPr>
        <dsp:cNvPr id="0" name=""/>
        <dsp:cNvSpPr/>
      </dsp:nvSpPr>
      <dsp:spPr>
        <a:xfrm>
          <a:off x="6395256" y="508605"/>
          <a:ext cx="1451260" cy="870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Extended Studies</a:t>
          </a:r>
        </a:p>
      </dsp:txBody>
      <dsp:txXfrm>
        <a:off x="6395256" y="508605"/>
        <a:ext cx="1451260" cy="870756"/>
      </dsp:txXfrm>
    </dsp:sp>
    <dsp:sp modelId="{0D6A0FFB-940C-47FB-A921-982210BB6E8A}">
      <dsp:nvSpPr>
        <dsp:cNvPr id="0" name=""/>
        <dsp:cNvSpPr/>
      </dsp:nvSpPr>
      <dsp:spPr>
        <a:xfrm>
          <a:off x="7991642" y="508605"/>
          <a:ext cx="1451260" cy="870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Auxiliary Activities</a:t>
          </a:r>
        </a:p>
      </dsp:txBody>
      <dsp:txXfrm>
        <a:off x="7991642" y="508605"/>
        <a:ext cx="1451260" cy="870756"/>
      </dsp:txXfrm>
    </dsp:sp>
    <dsp:sp modelId="{5F1A9287-95A3-4451-A504-17621DFD5187}">
      <dsp:nvSpPr>
        <dsp:cNvPr id="0" name=""/>
        <dsp:cNvSpPr/>
      </dsp:nvSpPr>
      <dsp:spPr>
        <a:xfrm>
          <a:off x="9588028" y="508605"/>
          <a:ext cx="1451260" cy="870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Gifts</a:t>
          </a:r>
        </a:p>
      </dsp:txBody>
      <dsp:txXfrm>
        <a:off x="9588028" y="508605"/>
        <a:ext cx="1451260" cy="870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AA4EE-ADD3-4A99-A9B3-5CD70D2C7B8F}">
      <dsp:nvSpPr>
        <dsp:cNvPr id="0" name=""/>
        <dsp:cNvSpPr/>
      </dsp:nvSpPr>
      <dsp:spPr>
        <a:xfrm>
          <a:off x="881577" y="667"/>
          <a:ext cx="3520439" cy="787403"/>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Neue Light" panose="02000403000000020004"/>
            </a:rPr>
            <a:t>Central Support Unit Allocations</a:t>
          </a:r>
        </a:p>
      </dsp:txBody>
      <dsp:txXfrm>
        <a:off x="881577" y="667"/>
        <a:ext cx="3520439" cy="787403"/>
      </dsp:txXfrm>
    </dsp:sp>
    <dsp:sp modelId="{14716350-520A-48AC-A6FD-FFF54AA1EB18}">
      <dsp:nvSpPr>
        <dsp:cNvPr id="0" name=""/>
        <dsp:cNvSpPr/>
      </dsp:nvSpPr>
      <dsp:spPr>
        <a:xfrm>
          <a:off x="4604170" y="333"/>
          <a:ext cx="5492333" cy="7874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Neue Light" panose="02000403000000020004"/>
            </a:rPr>
            <a:t>School/College Direct Expenditures </a:t>
          </a:r>
        </a:p>
        <a:p>
          <a:pPr marL="0" lvl="0" indent="0" algn="ctr" defTabSz="889000">
            <a:lnSpc>
              <a:spcPct val="90000"/>
            </a:lnSpc>
            <a:spcBef>
              <a:spcPct val="0"/>
            </a:spcBef>
            <a:spcAft>
              <a:spcPct val="35000"/>
            </a:spcAft>
            <a:buNone/>
          </a:pPr>
          <a:r>
            <a:rPr lang="en-US" sz="2000" kern="1200" dirty="0">
              <a:latin typeface="Helvetica Neue Light" panose="02000403000000020004"/>
            </a:rPr>
            <a:t>(covered by school/college budget allocation)</a:t>
          </a:r>
        </a:p>
      </dsp:txBody>
      <dsp:txXfrm>
        <a:off x="4604170" y="333"/>
        <a:ext cx="5492333" cy="7874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AA4EE-ADD3-4A99-A9B3-5CD70D2C7B8F}">
      <dsp:nvSpPr>
        <dsp:cNvPr id="0" name=""/>
        <dsp:cNvSpPr/>
      </dsp:nvSpPr>
      <dsp:spPr>
        <a:xfrm>
          <a:off x="1787182" y="0"/>
          <a:ext cx="2514605" cy="510417"/>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Subvention </a:t>
          </a:r>
        </a:p>
        <a:p>
          <a:pPr marL="0" lvl="0" indent="0" algn="ctr" defTabSz="711200">
            <a:lnSpc>
              <a:spcPct val="90000"/>
            </a:lnSpc>
            <a:spcBef>
              <a:spcPct val="0"/>
            </a:spcBef>
            <a:spcAft>
              <a:spcPct val="35000"/>
            </a:spcAft>
            <a:buNone/>
          </a:pPr>
          <a:r>
            <a:rPr lang="en-US" sz="1600" kern="1200" dirty="0">
              <a:latin typeface="Helvetica Neue Light" panose="02000403000000020004"/>
            </a:rPr>
            <a:t>(to schools/colleges)</a:t>
          </a:r>
        </a:p>
      </dsp:txBody>
      <dsp:txXfrm>
        <a:off x="1787182" y="0"/>
        <a:ext cx="2514605" cy="510417"/>
      </dsp:txXfrm>
    </dsp:sp>
    <dsp:sp modelId="{5F1A9287-95A3-4451-A504-17621DFD5187}">
      <dsp:nvSpPr>
        <dsp:cNvPr id="0" name=""/>
        <dsp:cNvSpPr/>
      </dsp:nvSpPr>
      <dsp:spPr>
        <a:xfrm>
          <a:off x="6143212" y="0"/>
          <a:ext cx="1427237" cy="510417"/>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Initiatives Pool</a:t>
          </a:r>
        </a:p>
      </dsp:txBody>
      <dsp:txXfrm>
        <a:off x="6143212" y="0"/>
        <a:ext cx="1427237" cy="5104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AA4EE-ADD3-4A99-A9B3-5CD70D2C7B8F}">
      <dsp:nvSpPr>
        <dsp:cNvPr id="0" name=""/>
        <dsp:cNvSpPr/>
      </dsp:nvSpPr>
      <dsp:spPr>
        <a:xfrm>
          <a:off x="8304" y="139635"/>
          <a:ext cx="1241077" cy="54864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Neue Light" panose="02000403000000020004"/>
            </a:rPr>
            <a:t>Main Campus Tuition </a:t>
          </a:r>
        </a:p>
      </dsp:txBody>
      <dsp:txXfrm>
        <a:off x="8304" y="139635"/>
        <a:ext cx="1241077" cy="548640"/>
      </dsp:txXfrm>
    </dsp:sp>
    <dsp:sp modelId="{40DD1C53-931F-4EBF-9146-37CCA30E6032}">
      <dsp:nvSpPr>
        <dsp:cNvPr id="0" name=""/>
        <dsp:cNvSpPr/>
      </dsp:nvSpPr>
      <dsp:spPr>
        <a:xfrm>
          <a:off x="1373490" y="139635"/>
          <a:ext cx="1241077" cy="548640"/>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Neue Light" panose="02000403000000020004"/>
            </a:rPr>
            <a:t>State Appropriations</a:t>
          </a:r>
        </a:p>
      </dsp:txBody>
      <dsp:txXfrm>
        <a:off x="1373490" y="139635"/>
        <a:ext cx="1241077" cy="548640"/>
      </dsp:txXfrm>
    </dsp:sp>
    <dsp:sp modelId="{14716350-520A-48AC-A6FD-FFF54AA1EB18}">
      <dsp:nvSpPr>
        <dsp:cNvPr id="0" name=""/>
        <dsp:cNvSpPr/>
      </dsp:nvSpPr>
      <dsp:spPr>
        <a:xfrm>
          <a:off x="2738675" y="139635"/>
          <a:ext cx="1241077" cy="5486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Neue Light" panose="02000403000000020004"/>
            </a:rPr>
            <a:t>Differential Tuition</a:t>
          </a:r>
        </a:p>
      </dsp:txBody>
      <dsp:txXfrm>
        <a:off x="2738675" y="139635"/>
        <a:ext cx="1241077" cy="548640"/>
      </dsp:txXfrm>
    </dsp:sp>
    <dsp:sp modelId="{9F7C4BC1-F4C7-47B6-92E1-3DC1FE6EDC3C}">
      <dsp:nvSpPr>
        <dsp:cNvPr id="0" name=""/>
        <dsp:cNvSpPr/>
      </dsp:nvSpPr>
      <dsp:spPr>
        <a:xfrm>
          <a:off x="4103861" y="139635"/>
          <a:ext cx="1241077" cy="5486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Neue Light" panose="02000403000000020004"/>
            </a:rPr>
            <a:t>Indirect Cost Recovery (F&amp;A)</a:t>
          </a:r>
        </a:p>
      </dsp:txBody>
      <dsp:txXfrm>
        <a:off x="4103861" y="139635"/>
        <a:ext cx="1241077" cy="548640"/>
      </dsp:txXfrm>
    </dsp:sp>
    <dsp:sp modelId="{9AF7347F-4087-46BD-AA73-5BDCCB4DAD63}">
      <dsp:nvSpPr>
        <dsp:cNvPr id="0" name=""/>
        <dsp:cNvSpPr/>
      </dsp:nvSpPr>
      <dsp:spPr>
        <a:xfrm>
          <a:off x="5469046" y="139635"/>
          <a:ext cx="1241077" cy="5486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Neue Light" panose="02000403000000020004"/>
            </a:rPr>
            <a:t>Extended Studies</a:t>
          </a:r>
        </a:p>
      </dsp:txBody>
      <dsp:txXfrm>
        <a:off x="5469046" y="139635"/>
        <a:ext cx="1241077" cy="548640"/>
      </dsp:txXfrm>
    </dsp:sp>
    <dsp:sp modelId="{0D6A0FFB-940C-47FB-A921-982210BB6E8A}">
      <dsp:nvSpPr>
        <dsp:cNvPr id="0" name=""/>
        <dsp:cNvSpPr/>
      </dsp:nvSpPr>
      <dsp:spPr>
        <a:xfrm>
          <a:off x="6834232" y="139635"/>
          <a:ext cx="1241077" cy="5486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Neue Light" panose="02000403000000020004"/>
            </a:rPr>
            <a:t>Auxiliary Activities</a:t>
          </a:r>
        </a:p>
      </dsp:txBody>
      <dsp:txXfrm>
        <a:off x="6834232" y="139635"/>
        <a:ext cx="1241077" cy="548640"/>
      </dsp:txXfrm>
    </dsp:sp>
    <dsp:sp modelId="{5F1A9287-95A3-4451-A504-17621DFD5187}">
      <dsp:nvSpPr>
        <dsp:cNvPr id="0" name=""/>
        <dsp:cNvSpPr/>
      </dsp:nvSpPr>
      <dsp:spPr>
        <a:xfrm>
          <a:off x="8199417" y="139635"/>
          <a:ext cx="1241077" cy="5486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Neue Light" panose="02000403000000020004"/>
            </a:rPr>
            <a:t>Gifts</a:t>
          </a:r>
        </a:p>
      </dsp:txBody>
      <dsp:txXfrm>
        <a:off x="8199417" y="139635"/>
        <a:ext cx="1241077" cy="548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AA4EE-ADD3-4A99-A9B3-5CD70D2C7B8F}">
      <dsp:nvSpPr>
        <dsp:cNvPr id="0" name=""/>
        <dsp:cNvSpPr/>
      </dsp:nvSpPr>
      <dsp:spPr>
        <a:xfrm>
          <a:off x="1159124" y="496"/>
          <a:ext cx="2243745" cy="548143"/>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Light" panose="02000403000000020004"/>
            </a:rPr>
            <a:t>Central Support Unit Allocations</a:t>
          </a:r>
        </a:p>
      </dsp:txBody>
      <dsp:txXfrm>
        <a:off x="1159124" y="496"/>
        <a:ext cx="2243745" cy="5481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AA4EE-ADD3-4A99-A9B3-5CD70D2C7B8F}">
      <dsp:nvSpPr>
        <dsp:cNvPr id="0" name=""/>
        <dsp:cNvSpPr/>
      </dsp:nvSpPr>
      <dsp:spPr>
        <a:xfrm>
          <a:off x="1403892" y="0"/>
          <a:ext cx="3310450" cy="547953"/>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Neue Light" panose="02000403000000020004"/>
            </a:rPr>
            <a:t>Subvention (to schools/colleges)</a:t>
          </a:r>
        </a:p>
      </dsp:txBody>
      <dsp:txXfrm>
        <a:off x="1403892" y="0"/>
        <a:ext cx="3310450" cy="547953"/>
      </dsp:txXfrm>
    </dsp:sp>
    <dsp:sp modelId="{5F1A9287-95A3-4451-A504-17621DFD5187}">
      <dsp:nvSpPr>
        <dsp:cNvPr id="0" name=""/>
        <dsp:cNvSpPr/>
      </dsp:nvSpPr>
      <dsp:spPr>
        <a:xfrm>
          <a:off x="5731288" y="0"/>
          <a:ext cx="1532196" cy="54795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elvetica Neue Light" panose="02000403000000020004"/>
            </a:rPr>
            <a:t>Initiatives Pool</a:t>
          </a:r>
        </a:p>
      </dsp:txBody>
      <dsp:txXfrm>
        <a:off x="5731288" y="0"/>
        <a:ext cx="1532196" cy="5479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896D9-52AF-C91F-167E-2A4D73099C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697323-CFC9-DF77-BD8F-C12A77962D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BFFE3-34F9-2549-88A1-3B2E5D1B5BC2}" type="datetimeFigureOut">
              <a:rPr lang="en-US" smtClean="0"/>
              <a:t>9/9/2024</a:t>
            </a:fld>
            <a:endParaRPr lang="en-US"/>
          </a:p>
        </p:txBody>
      </p:sp>
      <p:sp>
        <p:nvSpPr>
          <p:cNvPr id="4" name="Footer Placeholder 3">
            <a:extLst>
              <a:ext uri="{FF2B5EF4-FFF2-40B4-BE49-F238E27FC236}">
                <a16:creationId xmlns:a16="http://schemas.microsoft.com/office/drawing/2014/main" id="{191D72C4-B91A-EA6A-B1A8-819E39491A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95DDC7-E4BD-423D-BF8B-8F84FCBCE9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1B3AF2-122C-1F46-BDB8-6BF77E93809B}" type="slidenum">
              <a:rPr lang="en-US" smtClean="0"/>
              <a:t>‹#›</a:t>
            </a:fld>
            <a:endParaRPr lang="en-US"/>
          </a:p>
        </p:txBody>
      </p:sp>
    </p:spTree>
    <p:extLst>
      <p:ext uri="{BB962C8B-B14F-4D97-AF65-F5344CB8AC3E}">
        <p14:creationId xmlns:p14="http://schemas.microsoft.com/office/powerpoint/2010/main" val="14190393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21457-9F60-0E48-BF0C-64CA63EFC662}"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70E8D-5F17-2A4E-AB1B-A57F9FCFE679}" type="slidenum">
              <a:rPr lang="en-US" smtClean="0"/>
              <a:t>‹#›</a:t>
            </a:fld>
            <a:endParaRPr lang="en-US"/>
          </a:p>
        </p:txBody>
      </p:sp>
    </p:spTree>
    <p:extLst>
      <p:ext uri="{BB962C8B-B14F-4D97-AF65-F5344CB8AC3E}">
        <p14:creationId xmlns:p14="http://schemas.microsoft.com/office/powerpoint/2010/main" val="185483477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 Teal">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BF82C916-B058-7E32-B05E-BDA56D9F84CB}"/>
              </a:ext>
            </a:extLst>
          </p:cNvPr>
          <p:cNvSpPr>
            <a:spLocks/>
          </p:cNvSpPr>
          <p:nvPr userDrawn="1"/>
        </p:nvSpPr>
        <p:spPr>
          <a:xfrm rot="10800000">
            <a:off x="2966467"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1016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8A1A13A3-B800-E476-45C1-4C5972EC952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6" name="Picture 5" descr="A picture containing icon&#10;&#10;Description automatically generated">
            <a:extLst>
              <a:ext uri="{FF2B5EF4-FFF2-40B4-BE49-F238E27FC236}">
                <a16:creationId xmlns:a16="http://schemas.microsoft.com/office/drawing/2014/main" id="{F39EE8F3-2AF2-21AE-5162-32C3C0E0B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26179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4 - White_Custom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245038"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038" h="6868274">
                <a:moveTo>
                  <a:pt x="1284" y="6868274"/>
                </a:moveTo>
                <a:lnTo>
                  <a:pt x="0" y="0"/>
                </a:lnTo>
                <a:lnTo>
                  <a:pt x="9245038" y="0"/>
                </a:lnTo>
                <a:lnTo>
                  <a:pt x="7520264" y="6868274"/>
                </a:lnTo>
                <a:lnTo>
                  <a:pt x="1284" y="6868274"/>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descr="A picture containing icon&#10;&#10;Description automatically generated">
            <a:extLst>
              <a:ext uri="{FF2B5EF4-FFF2-40B4-BE49-F238E27FC236}">
                <a16:creationId xmlns:a16="http://schemas.microsoft.com/office/drawing/2014/main" id="{89B6B1E7-D92D-BFA5-49CE-89170C8366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412" y="6096000"/>
            <a:ext cx="1496291" cy="457200"/>
          </a:xfrm>
          <a:prstGeom prst="rect">
            <a:avLst/>
          </a:prstGeom>
        </p:spPr>
      </p:pic>
    </p:spTree>
    <p:extLst>
      <p:ext uri="{BB962C8B-B14F-4D97-AF65-F5344CB8AC3E}">
        <p14:creationId xmlns:p14="http://schemas.microsoft.com/office/powerpoint/2010/main" val="2574730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4 - Light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0A378C30-DD3D-2736-52E1-5E927FEC0407}"/>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29342911-BBA1-C5A5-9265-BC0D80CFEF0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209779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4 - Mid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274"/>
            <a:ext cx="12192000" cy="6858000"/>
          </a:xfrm>
          <a:prstGeom prst="rect">
            <a:avLst/>
          </a:prstGeom>
        </p:spPr>
      </p:pic>
      <p:sp>
        <p:nvSpPr>
          <p:cNvPr id="5" name="Rectangle 1">
            <a:extLst>
              <a:ext uri="{FF2B5EF4-FFF2-40B4-BE49-F238E27FC236}">
                <a16:creationId xmlns:a16="http://schemas.microsoft.com/office/drawing/2014/main" id="{C1E6BC06-5DED-8EB3-9CA2-F29DF4BC15FA}"/>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5323E9E3-38F6-62FE-530D-CA5450556F03}"/>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34353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 Dark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7BA9918-E728-7046-EBEB-B84CD723EE24}"/>
              </a:ext>
            </a:extLst>
          </p:cNvPr>
          <p:cNvPicPr>
            <a:picLocks noChangeAspect="1"/>
          </p:cNvPicPr>
          <p:nvPr userDrawn="1"/>
        </p:nvPicPr>
        <p:blipFill>
          <a:blip r:embed="rId4"/>
          <a:srcRect/>
          <a:stretch/>
        </p:blipFill>
        <p:spPr>
          <a:xfrm>
            <a:off x="9863204" y="6096000"/>
            <a:ext cx="1490594" cy="457199"/>
          </a:xfrm>
          <a:prstGeom prst="rect">
            <a:avLst/>
          </a:prstGeom>
        </p:spPr>
      </p:pic>
    </p:spTree>
    <p:extLst>
      <p:ext uri="{BB962C8B-B14F-4D97-AF65-F5344CB8AC3E}">
        <p14:creationId xmlns:p14="http://schemas.microsoft.com/office/powerpoint/2010/main" val="166258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 Gold_Custom Photo">
    <p:spTree>
      <p:nvGrpSpPr>
        <p:cNvPr id="1" name=""/>
        <p:cNvGrpSpPr/>
        <p:nvPr/>
      </p:nvGrpSpPr>
      <p:grpSpPr>
        <a:xfrm>
          <a:off x="0" y="0"/>
          <a:ext cx="0" cy="0"/>
          <a:chOff x="0" y="0"/>
          <a:chExt cx="0" cy="0"/>
        </a:xfrm>
      </p:grpSpPr>
      <p:pic>
        <p:nvPicPr>
          <p:cNvPr id="4" name="Picture 3" descr="A tan and black striped background&#10;&#10;Description automatically generated with medium confidence">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D9B0837F-9232-B43A-49AC-D5BCE37160D4}"/>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8FB27C1-D41A-9F7C-4D0A-5F1E6CC005B7}"/>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214165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 Teal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41A2CC5E-40B2-D609-898F-7739E36AEA9D}"/>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7" name="Picture 6">
            <a:extLst>
              <a:ext uri="{FF2B5EF4-FFF2-40B4-BE49-F238E27FC236}">
                <a16:creationId xmlns:a16="http://schemas.microsoft.com/office/drawing/2014/main" id="{13426B61-3B40-2FDB-79EE-869F10FC2C2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04921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 Teal Minim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3C5AE800-2588-AD92-1E60-F497F60A0CAD}"/>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 name="connsiteX0" fmla="*/ 4604 w 9072177"/>
              <a:gd name="connsiteY0" fmla="*/ 1851025 h 1851025"/>
              <a:gd name="connsiteX1" fmla="*/ 0 w 9072177"/>
              <a:gd name="connsiteY1" fmla="*/ 0 h 1851025"/>
              <a:gd name="connsiteX2" fmla="*/ 9072177 w 9072177"/>
              <a:gd name="connsiteY2" fmla="*/ 10886 h 1851025"/>
              <a:gd name="connsiteX3" fmla="*/ 9066621 w 9072177"/>
              <a:gd name="connsiteY3" fmla="*/ 1851025 h 1851025"/>
              <a:gd name="connsiteX4" fmla="*/ 4604 w 9072177"/>
              <a:gd name="connsiteY4" fmla="*/ 1851025 h 1851025"/>
              <a:gd name="connsiteX0" fmla="*/ 184 w 9067757"/>
              <a:gd name="connsiteY0" fmla="*/ 1861185 h 1861185"/>
              <a:gd name="connsiteX1" fmla="*/ 5740 w 9067757"/>
              <a:gd name="connsiteY1" fmla="*/ 0 h 1861185"/>
              <a:gd name="connsiteX2" fmla="*/ 9067757 w 9067757"/>
              <a:gd name="connsiteY2" fmla="*/ 21046 h 1861185"/>
              <a:gd name="connsiteX3" fmla="*/ 9062201 w 9067757"/>
              <a:gd name="connsiteY3" fmla="*/ 1861185 h 1861185"/>
              <a:gd name="connsiteX4" fmla="*/ 184 w 9067757"/>
              <a:gd name="connsiteY4" fmla="*/ 1861185 h 18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57" h="1861185">
                <a:moveTo>
                  <a:pt x="184" y="1861185"/>
                </a:moveTo>
                <a:cubicBezTo>
                  <a:pt x="-1351" y="1244177"/>
                  <a:pt x="7275" y="617008"/>
                  <a:pt x="5740" y="0"/>
                </a:cubicBezTo>
                <a:lnTo>
                  <a:pt x="9067757" y="21046"/>
                </a:lnTo>
                <a:lnTo>
                  <a:pt x="9062201" y="1861185"/>
                </a:lnTo>
                <a:lnTo>
                  <a:pt x="184" y="1861185"/>
                </a:lnTo>
                <a:close/>
              </a:path>
            </a:pathLst>
          </a:cu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83175" y="0"/>
            <a:ext cx="2408825" cy="686452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8825"/>
              <a:gd name="connsiteY0" fmla="*/ 0 h 6864524"/>
              <a:gd name="connsiteX1" fmla="*/ 2408825 w 2408825"/>
              <a:gd name="connsiteY1" fmla="*/ 6524 h 6864524"/>
              <a:gd name="connsiteX2" fmla="*/ 2408825 w 2408825"/>
              <a:gd name="connsiteY2" fmla="*/ 6864524 h 6864524"/>
              <a:gd name="connsiteX3" fmla="*/ 1891604 w 2408825"/>
              <a:gd name="connsiteY3" fmla="*/ 6864524 h 6864524"/>
              <a:gd name="connsiteX4" fmla="*/ 0 w 2408825"/>
              <a:gd name="connsiteY4" fmla="*/ 0 h 686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25" h="6864524">
                <a:moveTo>
                  <a:pt x="0" y="0"/>
                </a:moveTo>
                <a:lnTo>
                  <a:pt x="2408825" y="6524"/>
                </a:lnTo>
                <a:lnTo>
                  <a:pt x="2408825" y="6864524"/>
                </a:lnTo>
                <a:lnTo>
                  <a:pt x="1891604" y="686452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Slide Number Placeholder 5">
            <a:extLst>
              <a:ext uri="{FF2B5EF4-FFF2-40B4-BE49-F238E27FC236}">
                <a16:creationId xmlns:a16="http://schemas.microsoft.com/office/drawing/2014/main" id="{3DC4093F-0A08-D53C-9860-F75E6FA1BBD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E11D685-A964-951D-8626-04D3F1EEF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875172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 Gold Minimal">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B6852F7C-98BC-B46E-192D-2D2F109126AA}"/>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prstGeom prst="rect">
            <a:avLst/>
          </a:pr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79639" y="0"/>
            <a:ext cx="2402078" cy="685817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2476"/>
              <a:gd name="connsiteY0" fmla="*/ 0 h 6858174"/>
              <a:gd name="connsiteX1" fmla="*/ 2402476 w 2402476"/>
              <a:gd name="connsiteY1" fmla="*/ 174 h 6858174"/>
              <a:gd name="connsiteX2" fmla="*/ 2402476 w 2402476"/>
              <a:gd name="connsiteY2" fmla="*/ 6858174 h 6858174"/>
              <a:gd name="connsiteX3" fmla="*/ 1885255 w 2402476"/>
              <a:gd name="connsiteY3" fmla="*/ 6858174 h 6858174"/>
              <a:gd name="connsiteX4" fmla="*/ 0 w 2402476"/>
              <a:gd name="connsiteY4" fmla="*/ 0 h 68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476" h="6858174">
                <a:moveTo>
                  <a:pt x="0" y="0"/>
                </a:moveTo>
                <a:lnTo>
                  <a:pt x="2402476" y="174"/>
                </a:lnTo>
                <a:lnTo>
                  <a:pt x="2402476" y="6858174"/>
                </a:lnTo>
                <a:lnTo>
                  <a:pt x="1885255" y="68581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F3DEA13B-F68A-5C62-C220-67BBAF2177BA}"/>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4712C076-73D2-1D7B-B0F4-A13B35C9D1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Tree>
    <p:extLst>
      <p:ext uri="{BB962C8B-B14F-4D97-AF65-F5344CB8AC3E}">
        <p14:creationId xmlns:p14="http://schemas.microsoft.com/office/powerpoint/2010/main" val="1881569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Minimal">
    <p:spTree>
      <p:nvGrpSpPr>
        <p:cNvPr id="1" name=""/>
        <p:cNvGrpSpPr/>
        <p:nvPr/>
      </p:nvGrpSpPr>
      <p:grpSpPr>
        <a:xfrm>
          <a:off x="0" y="0"/>
          <a:ext cx="0" cy="0"/>
          <a:chOff x="0" y="0"/>
          <a:chExt cx="0" cy="0"/>
        </a:xfrm>
      </p:grpSpPr>
      <p:sp>
        <p:nvSpPr>
          <p:cNvPr id="10" name="Rectangle 22">
            <a:extLst>
              <a:ext uri="{FF2B5EF4-FFF2-40B4-BE49-F238E27FC236}">
                <a16:creationId xmlns:a16="http://schemas.microsoft.com/office/drawing/2014/main" id="{2A0DC607-7DFE-4054-0052-95EDED72B0A7}"/>
              </a:ext>
            </a:extLst>
          </p:cNvPr>
          <p:cNvSpPr>
            <a:spLocks/>
          </p:cNvSpPr>
          <p:nvPr userDrawn="1"/>
        </p:nvSpPr>
        <p:spPr>
          <a:xfrm flipV="1">
            <a:off x="10757396" y="0"/>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1" name="Rectangle 22">
            <a:extLst>
              <a:ext uri="{FF2B5EF4-FFF2-40B4-BE49-F238E27FC236}">
                <a16:creationId xmlns:a16="http://schemas.microsoft.com/office/drawing/2014/main" id="{BCCBD543-5F87-767D-C757-9207D263FD96}"/>
              </a:ext>
            </a:extLst>
          </p:cNvPr>
          <p:cNvSpPr>
            <a:spLocks/>
          </p:cNvSpPr>
          <p:nvPr userDrawn="1"/>
        </p:nvSpPr>
        <p:spPr>
          <a:xfrm flipV="1">
            <a:off x="10418064" y="-4399"/>
            <a:ext cx="1781152" cy="6886836"/>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62016"/>
              <a:gd name="connsiteY0" fmla="*/ 0 h 6903769"/>
              <a:gd name="connsiteX1" fmla="*/ 2053662 w 2062016"/>
              <a:gd name="connsiteY1" fmla="*/ 5400 h 6903769"/>
              <a:gd name="connsiteX2" fmla="*/ 2062016 w 2062016"/>
              <a:gd name="connsiteY2" fmla="*/ 6903769 h 6903769"/>
              <a:gd name="connsiteX3" fmla="*/ 1891604 w 2062016"/>
              <a:gd name="connsiteY3" fmla="*/ 6899358 h 6903769"/>
              <a:gd name="connsiteX4" fmla="*/ 0 w 2062016"/>
              <a:gd name="connsiteY4" fmla="*/ 0 h 690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016" h="6903769">
                <a:moveTo>
                  <a:pt x="0" y="0"/>
                </a:moveTo>
                <a:lnTo>
                  <a:pt x="2053662" y="5400"/>
                </a:lnTo>
                <a:cubicBezTo>
                  <a:pt x="2053662" y="2287897"/>
                  <a:pt x="2062016" y="4621272"/>
                  <a:pt x="2062016" y="6903769"/>
                </a:cubicBezTo>
                <a:lnTo>
                  <a:pt x="1891604" y="6899358"/>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8">
            <a:extLst>
              <a:ext uri="{FF2B5EF4-FFF2-40B4-BE49-F238E27FC236}">
                <a16:creationId xmlns:a16="http://schemas.microsoft.com/office/drawing/2014/main" id="{37C27E07-8B41-CB2F-B67A-0FF70456B396}"/>
              </a:ext>
            </a:extLst>
          </p:cNvPr>
          <p:cNvSpPr/>
          <p:nvPr userDrawn="1"/>
        </p:nvSpPr>
        <p:spPr>
          <a:xfrm>
            <a:off x="0" y="5486399"/>
            <a:ext cx="2247900" cy="1338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ABFB1-8A2D-1AF6-B5AF-43D4F57D194E}"/>
              </a:ext>
            </a:extLst>
          </p:cNvPr>
          <p:cNvSpPr>
            <a:spLocks noGrp="1"/>
          </p:cNvSpPr>
          <p:nvPr>
            <p:ph type="title" hasCustomPrompt="1"/>
          </p:nvPr>
        </p:nvSpPr>
        <p:spPr>
          <a:xfrm>
            <a:off x="1866900" y="1638301"/>
            <a:ext cx="8496300" cy="2247900"/>
          </a:xfrm>
          <a:prstGeom prst="rect">
            <a:avLst/>
          </a:prstGeom>
          <a:noFill/>
        </p:spPr>
        <p:txBody>
          <a:bodyPr lIns="45720" rIns="45720" anchor="b">
            <a:noAutofit/>
          </a:bodyPr>
          <a:lstStyle>
            <a:lvl1pPr algn="ctr">
              <a:defRPr sz="5400"/>
            </a:lvl1pPr>
          </a:lstStyle>
          <a:p>
            <a:pPr lvl="0"/>
            <a:r>
              <a:rPr lang="en-US" dirty="0"/>
              <a:t>54 PT HELVETICA NEUE BOLD CONDENSED ITALIC </a:t>
            </a:r>
            <a:br>
              <a:rPr lang="en-US" dirty="0"/>
            </a:br>
            <a:r>
              <a:rPr lang="en-US" dirty="0"/>
              <a:t>IN ALL-CAPS</a:t>
            </a:r>
          </a:p>
        </p:txBody>
      </p:sp>
      <p:sp>
        <p:nvSpPr>
          <p:cNvPr id="3" name="Text Placeholder 2">
            <a:extLst>
              <a:ext uri="{FF2B5EF4-FFF2-40B4-BE49-F238E27FC236}">
                <a16:creationId xmlns:a16="http://schemas.microsoft.com/office/drawing/2014/main" id="{87DBDE8C-085A-23E2-37B1-7AA133F51F3B}"/>
              </a:ext>
            </a:extLst>
          </p:cNvPr>
          <p:cNvSpPr>
            <a:spLocks noGrp="1"/>
          </p:cNvSpPr>
          <p:nvPr>
            <p:ph type="body" idx="1" hasCustomPrompt="1"/>
          </p:nvPr>
        </p:nvSpPr>
        <p:spPr>
          <a:xfrm>
            <a:off x="1866900" y="3886201"/>
            <a:ext cx="8496300" cy="1500187"/>
          </a:xfrm>
        </p:spPr>
        <p:txBody>
          <a:bodyPr>
            <a:normAutofit/>
          </a:bodyPr>
          <a:lstStyle>
            <a:lvl1pPr marL="0" indent="0" algn="ctr">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32PT HELVETICA NEUE BOLD CONDENSED </a:t>
            </a:r>
            <a:br>
              <a:rPr lang="en-US" dirty="0"/>
            </a:br>
            <a:r>
              <a:rPr lang="en-US" dirty="0"/>
              <a:t>IN ALL-CAPS</a:t>
            </a:r>
          </a:p>
        </p:txBody>
      </p:sp>
      <p:sp>
        <p:nvSpPr>
          <p:cNvPr id="6" name="Slide Number Placeholder 5">
            <a:extLst>
              <a:ext uri="{FF2B5EF4-FFF2-40B4-BE49-F238E27FC236}">
                <a16:creationId xmlns:a16="http://schemas.microsoft.com/office/drawing/2014/main" id="{67BF65DF-5549-368C-117A-3088FBC9C39A}"/>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7" name="Rectangle 22">
            <a:extLst>
              <a:ext uri="{FF2B5EF4-FFF2-40B4-BE49-F238E27FC236}">
                <a16:creationId xmlns:a16="http://schemas.microsoft.com/office/drawing/2014/main" id="{CF0EE936-3175-9F87-F00D-2D0054EBCB98}"/>
              </a:ext>
            </a:extLst>
          </p:cNvPr>
          <p:cNvSpPr>
            <a:spLocks/>
          </p:cNvSpPr>
          <p:nvPr userDrawn="1"/>
        </p:nvSpPr>
        <p:spPr>
          <a:xfrm rot="10800000" flipV="1">
            <a:off x="-5463" y="5784787"/>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B54BBAB5-87FF-FD8B-50DE-D531D5BF5AD5}"/>
              </a:ext>
            </a:extLst>
          </p:cNvPr>
          <p:cNvSpPr>
            <a:spLocks/>
          </p:cNvSpPr>
          <p:nvPr userDrawn="1"/>
        </p:nvSpPr>
        <p:spPr>
          <a:xfrm rot="10800000" flipV="1">
            <a:off x="-866" y="0"/>
            <a:ext cx="1774802" cy="690879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10321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0321 h 6893958"/>
              <a:gd name="connsiteX0" fmla="*/ 0 w 2054665"/>
              <a:gd name="connsiteY0" fmla="*/ 10321 h 6911100"/>
              <a:gd name="connsiteX1" fmla="*/ 2053662 w 2054665"/>
              <a:gd name="connsiteY1" fmla="*/ 0 h 6911100"/>
              <a:gd name="connsiteX2" fmla="*/ 2054665 w 2054665"/>
              <a:gd name="connsiteY2" fmla="*/ 6911100 h 6911100"/>
              <a:gd name="connsiteX3" fmla="*/ 1891604 w 2054665"/>
              <a:gd name="connsiteY3" fmla="*/ 6893958 h 6911100"/>
              <a:gd name="connsiteX4" fmla="*/ 0 w 2054665"/>
              <a:gd name="connsiteY4" fmla="*/ 10321 h 6911100"/>
              <a:gd name="connsiteX0" fmla="*/ 0 w 2054665"/>
              <a:gd name="connsiteY0" fmla="*/ 10321 h 6925786"/>
              <a:gd name="connsiteX1" fmla="*/ 2053662 w 2054665"/>
              <a:gd name="connsiteY1" fmla="*/ 0 h 6925786"/>
              <a:gd name="connsiteX2" fmla="*/ 2054665 w 2054665"/>
              <a:gd name="connsiteY2" fmla="*/ 6911100 h 6925786"/>
              <a:gd name="connsiteX3" fmla="*/ 1906306 w 2054665"/>
              <a:gd name="connsiteY3" fmla="*/ 6925786 h 6925786"/>
              <a:gd name="connsiteX4" fmla="*/ 0 w 2054665"/>
              <a:gd name="connsiteY4" fmla="*/ 10321 h 6925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665" h="6925786">
                <a:moveTo>
                  <a:pt x="0" y="10321"/>
                </a:moveTo>
                <a:lnTo>
                  <a:pt x="2053662" y="0"/>
                </a:lnTo>
                <a:cubicBezTo>
                  <a:pt x="2053662" y="2282497"/>
                  <a:pt x="2054665" y="4628603"/>
                  <a:pt x="2054665" y="6911100"/>
                </a:cubicBezTo>
                <a:lnTo>
                  <a:pt x="1906306" y="6925786"/>
                </a:lnTo>
                <a:lnTo>
                  <a:pt x="0" y="10321"/>
                </a:lnTo>
                <a:close/>
              </a:path>
            </a:pathLst>
          </a:custGeom>
          <a:blipFill>
            <a:blip r:embed="rId4" cstate="screen">
              <a:extLst>
                <a:ext uri="{28A0092B-C50C-407E-A947-70E740481C1C}">
                  <a14:useLocalDpi xmlns:a14="http://schemas.microsoft.com/office/drawing/2010/main"/>
                </a:ext>
              </a:extLst>
            </a:blip>
            <a:stretch>
              <a:fillRect t="5" b="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Tree>
    <p:extLst>
      <p:ext uri="{BB962C8B-B14F-4D97-AF65-F5344CB8AC3E}">
        <p14:creationId xmlns:p14="http://schemas.microsoft.com/office/powerpoint/2010/main" val="8777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56649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 Gold">
    <p:spTree>
      <p:nvGrpSpPr>
        <p:cNvPr id="1" name=""/>
        <p:cNvGrpSpPr/>
        <p:nvPr/>
      </p:nvGrpSpPr>
      <p:grpSpPr>
        <a:xfrm>
          <a:off x="0" y="0"/>
          <a:ext cx="0" cy="0"/>
          <a:chOff x="0" y="0"/>
          <a:chExt cx="0" cy="0"/>
        </a:xfrm>
      </p:grpSpPr>
      <p:sp>
        <p:nvSpPr>
          <p:cNvPr id="6" name="Rectangle 22">
            <a:extLst>
              <a:ext uri="{FF2B5EF4-FFF2-40B4-BE49-F238E27FC236}">
                <a16:creationId xmlns:a16="http://schemas.microsoft.com/office/drawing/2014/main" id="{16BF4FFD-E8A0-B6F7-1F71-FC86A2A5C4D6}"/>
              </a:ext>
            </a:extLst>
          </p:cNvPr>
          <p:cNvSpPr>
            <a:spLocks/>
          </p:cNvSpPr>
          <p:nvPr userDrawn="1"/>
        </p:nvSpPr>
        <p:spPr>
          <a:xfrm rot="10800000">
            <a:off x="2987062"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Rectangle 22">
            <a:extLst>
              <a:ext uri="{FF2B5EF4-FFF2-40B4-BE49-F238E27FC236}">
                <a16:creationId xmlns:a16="http://schemas.microsoft.com/office/drawing/2014/main" id="{A55F24DD-4807-03F8-179A-E0933805C55A}"/>
              </a:ext>
            </a:extLst>
          </p:cNvPr>
          <p:cNvSpPr>
            <a:spLocks/>
          </p:cNvSpPr>
          <p:nvPr userDrawn="1"/>
        </p:nvSpPr>
        <p:spPr>
          <a:xfrm rot="16200000">
            <a:off x="-1076759" y="1071608"/>
            <a:ext cx="6888217" cy="4744998"/>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 name="connsiteX0" fmla="*/ 0 w 6876153"/>
              <a:gd name="connsiteY0" fmla="*/ 642739 h 6858000"/>
              <a:gd name="connsiteX1" fmla="*/ 6876153 w 6876153"/>
              <a:gd name="connsiteY1" fmla="*/ 0 h 6858000"/>
              <a:gd name="connsiteX2" fmla="*/ 6876153 w 6876153"/>
              <a:gd name="connsiteY2" fmla="*/ 6858000 h 6858000"/>
              <a:gd name="connsiteX3" fmla="*/ 2152746 w 6876153"/>
              <a:gd name="connsiteY3" fmla="*/ 6858000 h 6858000"/>
              <a:gd name="connsiteX4" fmla="*/ 0 w 6876153"/>
              <a:gd name="connsiteY4" fmla="*/ 642739 h 6858000"/>
              <a:gd name="connsiteX0" fmla="*/ 0 w 6876153"/>
              <a:gd name="connsiteY0" fmla="*/ 188 h 6215449"/>
              <a:gd name="connsiteX1" fmla="*/ 6876153 w 6876153"/>
              <a:gd name="connsiteY1" fmla="*/ 0 h 6215449"/>
              <a:gd name="connsiteX2" fmla="*/ 6876153 w 6876153"/>
              <a:gd name="connsiteY2" fmla="*/ 6215449 h 6215449"/>
              <a:gd name="connsiteX3" fmla="*/ 2152746 w 6876153"/>
              <a:gd name="connsiteY3" fmla="*/ 6215449 h 6215449"/>
              <a:gd name="connsiteX4" fmla="*/ 0 w 6876153"/>
              <a:gd name="connsiteY4" fmla="*/ 188 h 6215449"/>
              <a:gd name="connsiteX0" fmla="*/ 0 w 6876154"/>
              <a:gd name="connsiteY0" fmla="*/ 188 h 6215449"/>
              <a:gd name="connsiteX1" fmla="*/ 6876153 w 6876154"/>
              <a:gd name="connsiteY1" fmla="*/ 0 h 6215449"/>
              <a:gd name="connsiteX2" fmla="*/ 6876154 w 6876154"/>
              <a:gd name="connsiteY2" fmla="*/ 5288695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596717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744998 h 6215449"/>
              <a:gd name="connsiteX3" fmla="*/ 2152746 w 6876154"/>
              <a:gd name="connsiteY3" fmla="*/ 6215449 h 6215449"/>
              <a:gd name="connsiteX4" fmla="*/ 0 w 6876154"/>
              <a:gd name="connsiteY4" fmla="*/ 188 h 6215449"/>
              <a:gd name="connsiteX0" fmla="*/ 0 w 6876154"/>
              <a:gd name="connsiteY0" fmla="*/ 188 h 4744998"/>
              <a:gd name="connsiteX1" fmla="*/ 6876153 w 6876154"/>
              <a:gd name="connsiteY1" fmla="*/ 0 h 4744998"/>
              <a:gd name="connsiteX2" fmla="*/ 6876154 w 6876154"/>
              <a:gd name="connsiteY2" fmla="*/ 4744998 h 4744998"/>
              <a:gd name="connsiteX3" fmla="*/ 345 w 6876154"/>
              <a:gd name="connsiteY3" fmla="*/ 3212757 h 4744998"/>
              <a:gd name="connsiteX4" fmla="*/ 0 w 6876154"/>
              <a:gd name="connsiteY4" fmla="*/ 188 h 4744998"/>
              <a:gd name="connsiteX0" fmla="*/ 0 w 6876154"/>
              <a:gd name="connsiteY0" fmla="*/ 188 h 4744998"/>
              <a:gd name="connsiteX1" fmla="*/ 6876153 w 6876154"/>
              <a:gd name="connsiteY1" fmla="*/ 0 h 4744998"/>
              <a:gd name="connsiteX2" fmla="*/ 6876154 w 6876154"/>
              <a:gd name="connsiteY2" fmla="*/ 4744998 h 4744998"/>
              <a:gd name="connsiteX3" fmla="*/ 12716 w 6876154"/>
              <a:gd name="connsiteY3" fmla="*/ 3027404 h 4744998"/>
              <a:gd name="connsiteX4" fmla="*/ 0 w 6876154"/>
              <a:gd name="connsiteY4" fmla="*/ 188 h 4744998"/>
              <a:gd name="connsiteX0" fmla="*/ 13274 w 6889428"/>
              <a:gd name="connsiteY0" fmla="*/ 188 h 4744998"/>
              <a:gd name="connsiteX1" fmla="*/ 6889427 w 6889428"/>
              <a:gd name="connsiteY1" fmla="*/ 0 h 4744998"/>
              <a:gd name="connsiteX2" fmla="*/ 6889428 w 6889428"/>
              <a:gd name="connsiteY2" fmla="*/ 4744998 h 4744998"/>
              <a:gd name="connsiteX3" fmla="*/ 563 w 6889428"/>
              <a:gd name="connsiteY3" fmla="*/ 3014704 h 4744998"/>
              <a:gd name="connsiteX4" fmla="*/ 13274 w 6889428"/>
              <a:gd name="connsiteY4" fmla="*/ 188 h 4744998"/>
              <a:gd name="connsiteX0" fmla="*/ 19513 w 6895667"/>
              <a:gd name="connsiteY0" fmla="*/ 188 h 4744998"/>
              <a:gd name="connsiteX1" fmla="*/ 6895666 w 6895667"/>
              <a:gd name="connsiteY1" fmla="*/ 0 h 4744998"/>
              <a:gd name="connsiteX2" fmla="*/ 6895667 w 6895667"/>
              <a:gd name="connsiteY2" fmla="*/ 4744998 h 4744998"/>
              <a:gd name="connsiteX3" fmla="*/ 445 w 6895667"/>
              <a:gd name="connsiteY3" fmla="*/ 3021054 h 4744998"/>
              <a:gd name="connsiteX4" fmla="*/ 19513 w 6895667"/>
              <a:gd name="connsiteY4" fmla="*/ 188 h 474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67" h="4744998">
                <a:moveTo>
                  <a:pt x="19513" y="188"/>
                </a:moveTo>
                <a:lnTo>
                  <a:pt x="6895666" y="0"/>
                </a:lnTo>
                <a:cubicBezTo>
                  <a:pt x="6895666" y="1762898"/>
                  <a:pt x="6895667" y="2982100"/>
                  <a:pt x="6895667" y="4744998"/>
                </a:cubicBezTo>
                <a:lnTo>
                  <a:pt x="445" y="3021054"/>
                </a:lnTo>
                <a:cubicBezTo>
                  <a:pt x="-3794" y="2011982"/>
                  <a:pt x="23752" y="1009260"/>
                  <a:pt x="19513" y="188"/>
                </a:cubicBez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p:spPr>
        <p:txBody>
          <a:bodyPr rIns="914400" anchor="ctr" anchorCtr="0">
            <a:normAutofit/>
          </a:bodyPr>
          <a:lstStyle>
            <a:lvl1pPr marL="0" indent="0" algn="r">
              <a:buNone/>
              <a:defRPr sz="4500" b="0" i="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5" name="Slide Number Placeholder 4">
            <a:extLst>
              <a:ext uri="{FF2B5EF4-FFF2-40B4-BE49-F238E27FC236}">
                <a16:creationId xmlns:a16="http://schemas.microsoft.com/office/drawing/2014/main" id="{E5E42D71-5138-BC72-B97C-5FA465742E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F34E7033-CB8F-A6C1-9E8B-A1BBBA801D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245537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1564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8199" y="2057400"/>
            <a:ext cx="8890051"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199" y="2514600"/>
            <a:ext cx="8890211"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129083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7805" y="2057400"/>
            <a:ext cx="8890446"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201" y="2514600"/>
            <a:ext cx="8890210"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Tree>
    <p:extLst>
      <p:ext uri="{BB962C8B-B14F-4D97-AF65-F5344CB8AC3E}">
        <p14:creationId xmlns:p14="http://schemas.microsoft.com/office/powerpoint/2010/main" val="222158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ntent 1 - Minim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89664"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96345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1 - Mini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25070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1 - Minim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1681163"/>
            <a:ext cx="5157787"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2505075"/>
            <a:ext cx="5157787"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2505075"/>
            <a:ext cx="5183188"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381000" y="723900"/>
            <a:ext cx="11811000" cy="914400"/>
          </a:xfrm>
        </p:spPr>
        <p:txBody>
          <a:bodyPr/>
          <a:lstStyle/>
          <a:p>
            <a:r>
              <a:rPr lang="en-US" dirty="0"/>
              <a:t>24 PT HELVETICA NEUE BOLD CONDENSED ITALIC IN ALL-CAPS</a:t>
            </a:r>
          </a:p>
        </p:txBody>
      </p:sp>
    </p:spTree>
    <p:extLst>
      <p:ext uri="{BB962C8B-B14F-4D97-AF65-F5344CB8AC3E}">
        <p14:creationId xmlns:p14="http://schemas.microsoft.com/office/powerpoint/2010/main" val="2717637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ntent 1 - Teal">
    <p:spTree>
      <p:nvGrpSpPr>
        <p:cNvPr id="1" name=""/>
        <p:cNvGrpSpPr/>
        <p:nvPr/>
      </p:nvGrpSpPr>
      <p:grpSpPr>
        <a:xfrm>
          <a:off x="0" y="0"/>
          <a:ext cx="0" cy="0"/>
          <a:chOff x="0" y="0"/>
          <a:chExt cx="0" cy="0"/>
        </a:xfrm>
      </p:grpSpPr>
      <p:sp>
        <p:nvSpPr>
          <p:cNvPr id="13" name="Rectangle 22">
            <a:extLst>
              <a:ext uri="{FF2B5EF4-FFF2-40B4-BE49-F238E27FC236}">
                <a16:creationId xmlns:a16="http://schemas.microsoft.com/office/drawing/2014/main" id="{EC82AEDF-F261-91FF-549C-4408004ABD32}"/>
              </a:ext>
            </a:extLst>
          </p:cNvPr>
          <p:cNvSpPr>
            <a:spLocks/>
          </p:cNvSpPr>
          <p:nvPr userDrawn="1"/>
        </p:nvSpPr>
        <p:spPr>
          <a:xfrm rot="10800000" flipV="1">
            <a:off x="0" y="2628"/>
            <a:ext cx="1193800"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1770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2 - Light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5068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2 - MId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438006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2 - Dark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59383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 Light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0"/>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10" name="Slide Number Placeholder 9">
            <a:extLst>
              <a:ext uri="{FF2B5EF4-FFF2-40B4-BE49-F238E27FC236}">
                <a16:creationId xmlns:a16="http://schemas.microsoft.com/office/drawing/2014/main" id="{3163932F-68CD-5A67-8643-FC64C39701DF}"/>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11" name="Picture 10" descr="A picture containing icon&#10;&#10;Description automatically generated">
            <a:extLst>
              <a:ext uri="{FF2B5EF4-FFF2-40B4-BE49-F238E27FC236}">
                <a16:creationId xmlns:a16="http://schemas.microsoft.com/office/drawing/2014/main" id="{9FAE10D9-406C-D9D3-EFB1-D0B6AFF6CA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359095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bg2"/>
          </a:solidFill>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08805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accent5"/>
          </a:solidFill>
        </p:spPr>
        <p:txBody>
          <a:bodyPr/>
          <a:lstStyle>
            <a:lvl1pPr>
              <a:defRPr>
                <a:solidFill>
                  <a:schemeClr val="bg1"/>
                </a:solidFill>
              </a:defRPr>
            </a:lvl1p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83947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2 - Te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0" y="0"/>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91381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2 - Custom Photo">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a:xfrm>
            <a:off x="7696200" y="3351373"/>
            <a:ext cx="4114800" cy="365125"/>
          </a:xfrm>
        </p:spPr>
        <p:txBody>
          <a:bodyPr/>
          <a:lstStyle/>
          <a:p>
            <a:r>
              <a:rPr lang="en-US"/>
              <a:t>Name of School/College</a:t>
            </a:r>
          </a:p>
        </p:txBody>
      </p:sp>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5157787"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5157787"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356461"/>
            <a:ext cx="5183188"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908883"/>
            <a:ext cx="5183188"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0" y="2545958"/>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
        <p:nvSpPr>
          <p:cNvPr id="13" name="Picture Placeholder 10">
            <a:extLst>
              <a:ext uri="{FF2B5EF4-FFF2-40B4-BE49-F238E27FC236}">
                <a16:creationId xmlns:a16="http://schemas.microsoft.com/office/drawing/2014/main" id="{5C2679DE-7109-5D02-66EA-02EA50F13979}"/>
              </a:ext>
            </a:extLst>
          </p:cNvPr>
          <p:cNvSpPr>
            <a:spLocks noGrp="1"/>
          </p:cNvSpPr>
          <p:nvPr>
            <p:ph type="pic" sz="quarter" idx="16"/>
          </p:nvPr>
        </p:nvSpPr>
        <p:spPr>
          <a:xfrm>
            <a:off x="1" y="3138363"/>
            <a:ext cx="12191402" cy="2652837"/>
          </a:xfrm>
          <a:prstGeom prst="rect">
            <a:avLst/>
          </a:prstGeom>
          <a:blipFill>
            <a:blip r:embed="rId2" cstate="screen">
              <a:extLst>
                <a:ext uri="{28A0092B-C50C-407E-A947-70E740481C1C}">
                  <a14:useLocalDpi xmlns:a14="http://schemas.microsoft.com/office/drawing/2010/main"/>
                </a:ext>
              </a:extLst>
            </a:blip>
            <a:stretch>
              <a:fillRect r="43"/>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207533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2 - Two Custom Phot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10512424"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IN ALL-CAPS AND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10512424"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C6F9023-A130-5F57-CF25-2D799222C9FB}"/>
              </a:ext>
            </a:extLst>
          </p:cNvPr>
          <p:cNvSpPr>
            <a:spLocks noGrp="1"/>
          </p:cNvSpPr>
          <p:nvPr>
            <p:ph type="dt" sz="half" idx="10"/>
          </p:nvPr>
        </p:nvSpPr>
        <p:spPr>
          <a:xfrm>
            <a:off x="7772401" y="6096000"/>
            <a:ext cx="3657600" cy="45131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2431490"/>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243149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228877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ntent 3 - Two Custom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1007"/>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5105400"/>
            <a:ext cx="10512424" cy="1035182"/>
          </a:xfrm>
        </p:spPr>
        <p:txBody>
          <a:bodyPr>
            <a:noAutofit/>
          </a:bodyPr>
          <a:lstStyle>
            <a:lvl1pPr>
              <a:defRPr sz="1400"/>
            </a:lvl1pPr>
            <a:lvl2pPr>
              <a:defRPr sz="1400"/>
            </a:lvl2pPr>
            <a:lvl3pPr>
              <a:defRPr sz="1400"/>
            </a:lvl3pPr>
            <a:lvl4pPr>
              <a:defRPr sz="1400"/>
            </a:lvl4pPr>
            <a:lvl5pPr marL="808038" indent="0">
              <a:buNone/>
              <a:defRPr sz="1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DBEF8996-D05F-2A2D-9E7F-D91BB056D9EB}"/>
              </a:ext>
            </a:extLst>
          </p:cNvPr>
          <p:cNvSpPr>
            <a:spLocks noGrp="1"/>
          </p:cNvSpPr>
          <p:nvPr>
            <p:ph type="title" hasCustomPrompt="1"/>
          </p:nvPr>
        </p:nvSpPr>
        <p:spPr>
          <a:xfrm>
            <a:off x="0" y="4427517"/>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Tree>
    <p:extLst>
      <p:ext uri="{BB962C8B-B14F-4D97-AF65-F5344CB8AC3E}">
        <p14:creationId xmlns:p14="http://schemas.microsoft.com/office/powerpoint/2010/main" val="86458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12192000" cy="5774788"/>
          </a:xfrm>
          <a:blipFill>
            <a:blip r:embed="rId2" cstate="screen">
              <a:extLst>
                <a:ext uri="{28A0092B-C50C-407E-A947-70E740481C1C}">
                  <a14:useLocalDpi xmlns:a14="http://schemas.microsoft.com/office/drawing/2010/main"/>
                </a:ext>
              </a:extLst>
            </a:blip>
            <a:stretch>
              <a:fillRect l="-6" t="-9379" r="31" b="-9379"/>
            </a:stretch>
          </a:blipFill>
        </p:spPr>
        <p:txBody>
          <a:bodyPr/>
          <a:lstStyle>
            <a:lvl1pPr marL="130175" indent="0">
              <a:buNone/>
              <a:defRPr/>
            </a:lvl1pPr>
          </a:lstStyle>
          <a:p>
            <a:r>
              <a:rPr lang="en-US"/>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114230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Two Photo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7467600" cy="5774788"/>
          </a:xfr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5" name="Picture Placeholder 10">
            <a:extLst>
              <a:ext uri="{FF2B5EF4-FFF2-40B4-BE49-F238E27FC236}">
                <a16:creationId xmlns:a16="http://schemas.microsoft.com/office/drawing/2014/main" id="{1227D999-7108-CE79-68CE-AEEB56FD5DC5}"/>
              </a:ext>
            </a:extLst>
          </p:cNvPr>
          <p:cNvSpPr>
            <a:spLocks noGrp="1"/>
          </p:cNvSpPr>
          <p:nvPr>
            <p:ph type="pic" sz="quarter" idx="16"/>
          </p:nvPr>
        </p:nvSpPr>
        <p:spPr>
          <a:xfrm>
            <a:off x="5334001" y="0"/>
            <a:ext cx="6870728" cy="580171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8159375"/>
              <a:gd name="connsiteY0" fmla="*/ 6858000 h 6877490"/>
              <a:gd name="connsiteX1" fmla="*/ 1689786 w 8159375"/>
              <a:gd name="connsiteY1" fmla="*/ 0 h 6877490"/>
              <a:gd name="connsiteX2" fmla="*/ 8159374 w 8159375"/>
              <a:gd name="connsiteY2" fmla="*/ 12481 h 6877490"/>
              <a:gd name="connsiteX3" fmla="*/ 6923109 w 8159375"/>
              <a:gd name="connsiteY3" fmla="*/ 6877490 h 6877490"/>
              <a:gd name="connsiteX4" fmla="*/ 0 w 8159375"/>
              <a:gd name="connsiteY4" fmla="*/ 6858000 h 6877490"/>
              <a:gd name="connsiteX0" fmla="*/ 0 w 8159512"/>
              <a:gd name="connsiteY0" fmla="*/ 6858000 h 6889971"/>
              <a:gd name="connsiteX1" fmla="*/ 1689786 w 8159512"/>
              <a:gd name="connsiteY1" fmla="*/ 0 h 6889971"/>
              <a:gd name="connsiteX2" fmla="*/ 8159374 w 8159512"/>
              <a:gd name="connsiteY2" fmla="*/ 12481 h 6889971"/>
              <a:gd name="connsiteX3" fmla="*/ 8146328 w 8159512"/>
              <a:gd name="connsiteY3" fmla="*/ 6889971 h 6889971"/>
              <a:gd name="connsiteX4" fmla="*/ 0 w 8159512"/>
              <a:gd name="connsiteY4" fmla="*/ 6858000 h 68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512" h="6889971">
                <a:moveTo>
                  <a:pt x="0" y="6858000"/>
                </a:moveTo>
                <a:lnTo>
                  <a:pt x="1689786" y="0"/>
                </a:lnTo>
                <a:lnTo>
                  <a:pt x="8159374" y="12481"/>
                </a:lnTo>
                <a:cubicBezTo>
                  <a:pt x="8161188" y="2294852"/>
                  <a:pt x="8144514" y="4607600"/>
                  <a:pt x="8146328" y="6889971"/>
                </a:cubicBezTo>
                <a:lnTo>
                  <a:pt x="0" y="6858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73450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Box 1 - Crea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4B9CFA-BF0F-0ED5-F14D-6A9B59C3B01D}"/>
              </a:ext>
            </a:extLst>
          </p:cNvPr>
          <p:cNvSpPr/>
          <p:nvPr userDrawn="1"/>
        </p:nvSpPr>
        <p:spPr>
          <a:xfrm>
            <a:off x="0" y="0"/>
            <a:ext cx="5910136" cy="6867144"/>
          </a:xfrm>
          <a:custGeom>
            <a:avLst/>
            <a:gdLst>
              <a:gd name="connsiteX0" fmla="*/ 0 w 5910136"/>
              <a:gd name="connsiteY0" fmla="*/ 0 h 6858000"/>
              <a:gd name="connsiteX1" fmla="*/ 5910136 w 5910136"/>
              <a:gd name="connsiteY1" fmla="*/ 0 h 6858000"/>
              <a:gd name="connsiteX2" fmla="*/ 5910136 w 5910136"/>
              <a:gd name="connsiteY2" fmla="*/ 6858000 h 6858000"/>
              <a:gd name="connsiteX3" fmla="*/ 0 w 5910136"/>
              <a:gd name="connsiteY3" fmla="*/ 6858000 h 6858000"/>
              <a:gd name="connsiteX4" fmla="*/ 0 w 5910136"/>
              <a:gd name="connsiteY4" fmla="*/ 0 h 6858000"/>
              <a:gd name="connsiteX0" fmla="*/ 0 w 5910136"/>
              <a:gd name="connsiteY0" fmla="*/ 0 h 6858000"/>
              <a:gd name="connsiteX1" fmla="*/ 5910136 w 5910136"/>
              <a:gd name="connsiteY1" fmla="*/ 0 h 6858000"/>
              <a:gd name="connsiteX2" fmla="*/ 4196950 w 5910136"/>
              <a:gd name="connsiteY2" fmla="*/ 6858000 h 6858000"/>
              <a:gd name="connsiteX3" fmla="*/ 0 w 5910136"/>
              <a:gd name="connsiteY3" fmla="*/ 6858000 h 6858000"/>
              <a:gd name="connsiteX4" fmla="*/ 0 w 591013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136" h="6858000">
                <a:moveTo>
                  <a:pt x="0" y="0"/>
                </a:moveTo>
                <a:lnTo>
                  <a:pt x="5910136" y="0"/>
                </a:lnTo>
                <a:lnTo>
                  <a:pt x="4196950" y="6858000"/>
                </a:lnTo>
                <a:lnTo>
                  <a:pt x="0" y="6858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836612" y="719052"/>
            <a:ext cx="4346576" cy="1185948"/>
          </a:xfrm>
          <a:prstGeom prst="rect">
            <a:avLst/>
          </a:prstGeom>
          <a:noFill/>
        </p:spPr>
        <p:txBody>
          <a:bodyPr lIns="0" tIns="0" rIns="0" bIns="0" anchor="b"/>
          <a:lstStyle>
            <a:lvl1pPr>
              <a:defRPr sz="3200"/>
            </a:lvl1pPr>
          </a:lstStyle>
          <a:p>
            <a:pPr lvl="0"/>
            <a:r>
              <a:rPr lang="en-US" dirty="0"/>
              <a:t>32 PT HELVETICA NEUE BOLD CONDENSED ITALIC IN ALL-CAPS</a:t>
            </a:r>
          </a:p>
        </p:txBody>
      </p:sp>
      <p:sp>
        <p:nvSpPr>
          <p:cNvPr id="3" name="Content Placeholder 2">
            <a:extLst>
              <a:ext uri="{FF2B5EF4-FFF2-40B4-BE49-F238E27FC236}">
                <a16:creationId xmlns:a16="http://schemas.microsoft.com/office/drawing/2014/main" id="{D0025A9A-937A-371D-8A70-FD8627F431A5}"/>
              </a:ext>
            </a:extLst>
          </p:cNvPr>
          <p:cNvSpPr>
            <a:spLocks noGrp="1"/>
          </p:cNvSpPr>
          <p:nvPr>
            <p:ph idx="1"/>
          </p:nvPr>
        </p:nvSpPr>
        <p:spPr>
          <a:xfrm>
            <a:off x="6096000" y="987425"/>
            <a:ext cx="5259388" cy="449897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839788" y="2057400"/>
            <a:ext cx="3932237" cy="3429000"/>
          </a:xfrm>
        </p:spPr>
        <p:txBody>
          <a:bodyPr lIns="0">
            <a:normAutofit/>
          </a:bodyPr>
          <a:lstStyle>
            <a:lvl1pPr marL="0" indent="0">
              <a:buNone/>
              <a:defRPr sz="1800" b="1" i="0" spc="30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18 PT HELVETICA NEUE BOLD IN ALL-CAPS AND LOOSE SPACING</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p>
            <a:fld id="{2EF5B720-A4A1-FD49-AF98-E194DCD54D67}" type="slidenum">
              <a:rPr lang="en-US" smtClean="0"/>
              <a:t>‹#›</a:t>
            </a:fld>
            <a:endParaRPr lang="en-US"/>
          </a:p>
        </p:txBody>
      </p:sp>
      <p:pic>
        <p:nvPicPr>
          <p:cNvPr id="11" name="Picture 10">
            <a:extLst>
              <a:ext uri="{FF2B5EF4-FFF2-40B4-BE49-F238E27FC236}">
                <a16:creationId xmlns:a16="http://schemas.microsoft.com/office/drawing/2014/main" id="{485A7FB1-0771-00E7-AEC3-0A6459A7D310}"/>
              </a:ext>
            </a:extLst>
          </p:cNvPr>
          <p:cNvPicPr>
            <a:picLocks noChangeAspect="1"/>
          </p:cNvPicPr>
          <p:nvPr userDrawn="1"/>
        </p:nvPicPr>
        <p:blipFill>
          <a:blip r:embed="rId2"/>
          <a:srcRect/>
          <a:stretch/>
        </p:blipFill>
        <p:spPr>
          <a:xfrm>
            <a:off x="381001" y="6090376"/>
            <a:ext cx="1490597" cy="457199"/>
          </a:xfrm>
          <a:prstGeom prst="rect">
            <a:avLst/>
          </a:prstGeom>
        </p:spPr>
      </p:pic>
    </p:spTree>
    <p:extLst>
      <p:ext uri="{BB962C8B-B14F-4D97-AF65-F5344CB8AC3E}">
        <p14:creationId xmlns:p14="http://schemas.microsoft.com/office/powerpoint/2010/main" val="2702139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 Out Box 2 - Teal and Cream">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p:cNvSpPr>
          <p:nvPr>
            <p:ph type="title" hasCustomPrompt="1"/>
          </p:nvPr>
        </p:nvSpPr>
        <p:spPr>
          <a:xfrm>
            <a:off x="838201" y="1431760"/>
            <a:ext cx="11358222" cy="4054640"/>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2"/>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3" name="Picture 2" descr="A white text on a black background&#10;&#10;Description automatically generated">
            <a:extLst>
              <a:ext uri="{FF2B5EF4-FFF2-40B4-BE49-F238E27FC236}">
                <a16:creationId xmlns:a16="http://schemas.microsoft.com/office/drawing/2014/main" id="{B0232F57-2B5D-A9FF-4B87-CF03DAD7C87B}"/>
              </a:ext>
            </a:extLst>
          </p:cNvPr>
          <p:cNvPicPr>
            <a:picLocks noChangeAspect="1"/>
          </p:cNvPicPr>
          <p:nvPr userDrawn="1"/>
        </p:nvPicPr>
        <p:blipFill>
          <a:blip r:embed="rId3"/>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926E072F-CC82-FC4B-293B-5372791CA938}"/>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45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 Mid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3414CF81-7CF0-AB2E-A1EF-E1AA2411CD6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6699F172-AF85-5ED0-794D-FF9E1FF1E0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919074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Box 2 - Teal and Light Gray">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8902E2E-92DA-B47B-658F-130B90F4606F}"/>
              </a:ext>
            </a:extLst>
          </p:cNvPr>
          <p:cNvSpPr>
            <a:spLocks noGrp="1"/>
          </p:cNvSpPr>
          <p:nvPr>
            <p:ph type="pic" sz="quarter" idx="16"/>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9" name="Picture 8" descr="A white text on a black background&#10;&#10;Description automatically generated">
            <a:extLst>
              <a:ext uri="{FF2B5EF4-FFF2-40B4-BE49-F238E27FC236}">
                <a16:creationId xmlns:a16="http://schemas.microsoft.com/office/drawing/2014/main" id="{71F90245-0B77-1557-A17C-C10693D5ADE6}"/>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FAA61A70-92A5-C9D3-4C92-8317ECEF9C53}"/>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633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 Out Box 2 - Teal and Mid Gra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A05CA3-9048-BA27-48B2-40C31E43C0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22">
            <a:extLst>
              <a:ext uri="{FF2B5EF4-FFF2-40B4-BE49-F238E27FC236}">
                <a16:creationId xmlns:a16="http://schemas.microsoft.com/office/drawing/2014/main" id="{DAAC7D50-DA2D-54DC-DB4F-B04B9A034D78}"/>
              </a:ext>
            </a:extLst>
          </p:cNvPr>
          <p:cNvSpPr>
            <a:spLocks/>
          </p:cNvSpPr>
          <p:nvPr userDrawn="1"/>
        </p:nvSpPr>
        <p:spPr>
          <a:xfrm rot="10800000">
            <a:off x="6713"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19332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519332 w 4723407"/>
              <a:gd name="connsiteY4" fmla="*/ 0 h 6868323"/>
              <a:gd name="connsiteX0" fmla="*/ 1529855 w 4723407"/>
              <a:gd name="connsiteY0" fmla="*/ 187 h 6858000"/>
              <a:gd name="connsiteX1" fmla="*/ 4723407 w 4723407"/>
              <a:gd name="connsiteY1" fmla="*/ 0 h 6858000"/>
              <a:gd name="connsiteX2" fmla="*/ 4723407 w 4723407"/>
              <a:gd name="connsiteY2" fmla="*/ 6858000 h 6858000"/>
              <a:gd name="connsiteX3" fmla="*/ 0 w 4723407"/>
              <a:gd name="connsiteY3" fmla="*/ 6858000 h 6858000"/>
              <a:gd name="connsiteX4" fmla="*/ 1529855 w 4723407"/>
              <a:gd name="connsiteY4" fmla="*/ 1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29855" y="187"/>
                </a:moveTo>
                <a:lnTo>
                  <a:pt x="4723407" y="0"/>
                </a:lnTo>
                <a:lnTo>
                  <a:pt x="4723407" y="6858000"/>
                </a:lnTo>
                <a:lnTo>
                  <a:pt x="0" y="6858000"/>
                </a:lnTo>
                <a:lnTo>
                  <a:pt x="1529855" y="18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4" name="Picture 13">
            <a:extLst>
              <a:ext uri="{FF2B5EF4-FFF2-40B4-BE49-F238E27FC236}">
                <a16:creationId xmlns:a16="http://schemas.microsoft.com/office/drawing/2014/main" id="{D93B25DE-528C-F33F-8660-6392E9EA0922}"/>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3" name="Content Placeholder 2">
            <a:extLst>
              <a:ext uri="{FF2B5EF4-FFF2-40B4-BE49-F238E27FC236}">
                <a16:creationId xmlns:a16="http://schemas.microsoft.com/office/drawing/2014/main" id="{F758EA00-813D-6DC8-560E-F4C4BF1FE01A}"/>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8548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 Out Box 2 - Gold and Dark Gr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76D6B-A77B-77BA-975B-4F5B2CD75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22">
            <a:extLst>
              <a:ext uri="{FF2B5EF4-FFF2-40B4-BE49-F238E27FC236}">
                <a16:creationId xmlns:a16="http://schemas.microsoft.com/office/drawing/2014/main" id="{0723F5EA-8B91-B44D-6E0A-19A5C53DB205}"/>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a:extLst>
              <a:ext uri="{FF2B5EF4-FFF2-40B4-BE49-F238E27FC236}">
                <a16:creationId xmlns:a16="http://schemas.microsoft.com/office/drawing/2014/main" id="{104F2AB5-D2ED-33D6-4898-AC044A5C7C2B}"/>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8" name="Content Placeholder 2">
            <a:extLst>
              <a:ext uri="{FF2B5EF4-FFF2-40B4-BE49-F238E27FC236}">
                <a16:creationId xmlns:a16="http://schemas.microsoft.com/office/drawing/2014/main" id="{5D3904CF-B86A-405C-937E-BA81B6A075AD}"/>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668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Out Box 2 - Teal and Gold">
    <p:spTree>
      <p:nvGrpSpPr>
        <p:cNvPr id="1" name=""/>
        <p:cNvGrpSpPr/>
        <p:nvPr/>
      </p:nvGrpSpPr>
      <p:grpSpPr>
        <a:xfrm>
          <a:off x="0" y="0"/>
          <a:ext cx="0" cy="0"/>
          <a:chOff x="0" y="0"/>
          <a:chExt cx="0" cy="0"/>
        </a:xfrm>
      </p:grpSpPr>
      <p:pic>
        <p:nvPicPr>
          <p:cNvPr id="9" name="Picture 8" descr="A tan and black striped background&#10;&#10;Description automatically generated with medium confidence">
            <a:extLst>
              <a:ext uri="{FF2B5EF4-FFF2-40B4-BE49-F238E27FC236}">
                <a16:creationId xmlns:a16="http://schemas.microsoft.com/office/drawing/2014/main" id="{24465C97-9CDE-B977-1A90-E3BBEA1D1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22">
            <a:extLst>
              <a:ext uri="{FF2B5EF4-FFF2-40B4-BE49-F238E27FC236}">
                <a16:creationId xmlns:a16="http://schemas.microsoft.com/office/drawing/2014/main" id="{6BCAF467-9104-1514-AD83-A840A8A04148}"/>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tx1"/>
                </a:solidFill>
              </a:defRPr>
            </a:lvl1pPr>
          </a:lstStyle>
          <a:p>
            <a:fld id="{2EF5B720-A4A1-FD49-AF98-E194DCD54D67}" type="slidenum">
              <a:rPr lang="en-US" smtClean="0"/>
              <a:pPr/>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descr="A white text on a black background&#10;&#10;Description automatically generated">
            <a:extLst>
              <a:ext uri="{FF2B5EF4-FFF2-40B4-BE49-F238E27FC236}">
                <a16:creationId xmlns:a16="http://schemas.microsoft.com/office/drawing/2014/main" id="{883CB36D-A7B3-DF3F-F901-9EAEFEA93CC9}"/>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3" name="Content Placeholder 2">
            <a:extLst>
              <a:ext uri="{FF2B5EF4-FFF2-40B4-BE49-F238E27FC236}">
                <a16:creationId xmlns:a16="http://schemas.microsoft.com/office/drawing/2014/main" id="{D13ECD19-F474-F896-7C09-235E434B7A49}"/>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342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Quote - Custom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49FBCFA9-259C-C8DD-755B-7122B8D58330}"/>
              </a:ext>
            </a:extLst>
          </p:cNvPr>
          <p:cNvSpPr>
            <a:spLocks noGrp="1"/>
          </p:cNvSpPr>
          <p:nvPr>
            <p:ph type="pic" sz="quarter" idx="16"/>
          </p:nvPr>
        </p:nvSpPr>
        <p:spPr>
          <a:xfrm rot="10800000" flipH="1" flipV="1">
            <a:off x="6541600" y="-10274"/>
            <a:ext cx="5650400" cy="6878548"/>
          </a:xfrm>
          <a:custGeom>
            <a:avLst/>
            <a:gdLst>
              <a:gd name="connsiteX0" fmla="*/ 0 w 5599767"/>
              <a:gd name="connsiteY0" fmla="*/ 0 h 6878548"/>
              <a:gd name="connsiteX1" fmla="*/ 5599767 w 5599767"/>
              <a:gd name="connsiteY1" fmla="*/ 0 h 6878548"/>
              <a:gd name="connsiteX2" fmla="*/ 5599767 w 5599767"/>
              <a:gd name="connsiteY2" fmla="*/ 6878548 h 6878548"/>
              <a:gd name="connsiteX3" fmla="*/ 0 w 5599767"/>
              <a:gd name="connsiteY3" fmla="*/ 6878548 h 6878548"/>
              <a:gd name="connsiteX4" fmla="*/ 0 w 5599767"/>
              <a:gd name="connsiteY4" fmla="*/ 0 h 6878548"/>
              <a:gd name="connsiteX0" fmla="*/ 0 w 5599767"/>
              <a:gd name="connsiteY0" fmla="*/ 0 h 6899569"/>
              <a:gd name="connsiteX1" fmla="*/ 5599767 w 5599767"/>
              <a:gd name="connsiteY1" fmla="*/ 0 h 6899569"/>
              <a:gd name="connsiteX2" fmla="*/ 5599767 w 5599767"/>
              <a:gd name="connsiteY2" fmla="*/ 6878548 h 6899569"/>
              <a:gd name="connsiteX3" fmla="*/ 1723697 w 5599767"/>
              <a:gd name="connsiteY3" fmla="*/ 6899569 h 6899569"/>
              <a:gd name="connsiteX4" fmla="*/ 0 w 5599767"/>
              <a:gd name="connsiteY4" fmla="*/ 0 h 6899569"/>
              <a:gd name="connsiteX0" fmla="*/ 50019 w 3876070"/>
              <a:gd name="connsiteY0" fmla="*/ 11017 h 6899569"/>
              <a:gd name="connsiteX1" fmla="*/ 3876070 w 3876070"/>
              <a:gd name="connsiteY1" fmla="*/ 0 h 6899569"/>
              <a:gd name="connsiteX2" fmla="*/ 3876070 w 3876070"/>
              <a:gd name="connsiteY2" fmla="*/ 6878548 h 6899569"/>
              <a:gd name="connsiteX3" fmla="*/ 0 w 3876070"/>
              <a:gd name="connsiteY3" fmla="*/ 6899569 h 6899569"/>
              <a:gd name="connsiteX4" fmla="*/ 50019 w 3876070"/>
              <a:gd name="connsiteY4" fmla="*/ 11017 h 6899569"/>
              <a:gd name="connsiteX0" fmla="*/ 16969 w 3876070"/>
              <a:gd name="connsiteY0" fmla="*/ 33051 h 6899569"/>
              <a:gd name="connsiteX1" fmla="*/ 3876070 w 3876070"/>
              <a:gd name="connsiteY1" fmla="*/ 0 h 6899569"/>
              <a:gd name="connsiteX2" fmla="*/ 3876070 w 3876070"/>
              <a:gd name="connsiteY2" fmla="*/ 6878548 h 6899569"/>
              <a:gd name="connsiteX3" fmla="*/ 0 w 3876070"/>
              <a:gd name="connsiteY3" fmla="*/ 6899569 h 6899569"/>
              <a:gd name="connsiteX4" fmla="*/ 16969 w 3876070"/>
              <a:gd name="connsiteY4" fmla="*/ 33051 h 6899569"/>
              <a:gd name="connsiteX0" fmla="*/ 5952 w 3876070"/>
              <a:gd name="connsiteY0" fmla="*/ 22034 h 6899569"/>
              <a:gd name="connsiteX1" fmla="*/ 3876070 w 3876070"/>
              <a:gd name="connsiteY1" fmla="*/ 0 h 6899569"/>
              <a:gd name="connsiteX2" fmla="*/ 3876070 w 3876070"/>
              <a:gd name="connsiteY2" fmla="*/ 6878548 h 6899569"/>
              <a:gd name="connsiteX3" fmla="*/ 0 w 3876070"/>
              <a:gd name="connsiteY3" fmla="*/ 6899569 h 6899569"/>
              <a:gd name="connsiteX4" fmla="*/ 5952 w 3876070"/>
              <a:gd name="connsiteY4" fmla="*/ 22034 h 6899569"/>
              <a:gd name="connsiteX0" fmla="*/ 1757634 w 5627752"/>
              <a:gd name="connsiteY0" fmla="*/ 22034 h 6878548"/>
              <a:gd name="connsiteX1" fmla="*/ 5627752 w 5627752"/>
              <a:gd name="connsiteY1" fmla="*/ 0 h 6878548"/>
              <a:gd name="connsiteX2" fmla="*/ 5627752 w 5627752"/>
              <a:gd name="connsiteY2" fmla="*/ 6878548 h 6878548"/>
              <a:gd name="connsiteX3" fmla="*/ 0 w 5627752"/>
              <a:gd name="connsiteY3" fmla="*/ 6877536 h 6878548"/>
              <a:gd name="connsiteX4" fmla="*/ 1757634 w 5627752"/>
              <a:gd name="connsiteY4" fmla="*/ 22034 h 6878548"/>
              <a:gd name="connsiteX0" fmla="*/ 1758243 w 5628361"/>
              <a:gd name="connsiteY0" fmla="*/ 22034 h 6878548"/>
              <a:gd name="connsiteX1" fmla="*/ 5628361 w 5628361"/>
              <a:gd name="connsiteY1" fmla="*/ 0 h 6878548"/>
              <a:gd name="connsiteX2" fmla="*/ 5628361 w 5628361"/>
              <a:gd name="connsiteY2" fmla="*/ 6878548 h 6878548"/>
              <a:gd name="connsiteX3" fmla="*/ 609 w 5628361"/>
              <a:gd name="connsiteY3" fmla="*/ 6877536 h 6878548"/>
              <a:gd name="connsiteX4" fmla="*/ 1758243 w 5628361"/>
              <a:gd name="connsiteY4" fmla="*/ 22034 h 6878548"/>
              <a:gd name="connsiteX0" fmla="*/ 1758254 w 5628372"/>
              <a:gd name="connsiteY0" fmla="*/ 22034 h 6878548"/>
              <a:gd name="connsiteX1" fmla="*/ 5628372 w 5628372"/>
              <a:gd name="connsiteY1" fmla="*/ 0 h 6878548"/>
              <a:gd name="connsiteX2" fmla="*/ 5628372 w 5628372"/>
              <a:gd name="connsiteY2" fmla="*/ 6878548 h 6878548"/>
              <a:gd name="connsiteX3" fmla="*/ 620 w 5628372"/>
              <a:gd name="connsiteY3" fmla="*/ 6877536 h 6878548"/>
              <a:gd name="connsiteX4" fmla="*/ 1758254 w 5628372"/>
              <a:gd name="connsiteY4" fmla="*/ 22034 h 6878548"/>
              <a:gd name="connsiteX0" fmla="*/ 1747241 w 5628376"/>
              <a:gd name="connsiteY0" fmla="*/ 11017 h 6878548"/>
              <a:gd name="connsiteX1" fmla="*/ 5628376 w 5628376"/>
              <a:gd name="connsiteY1" fmla="*/ 0 h 6878548"/>
              <a:gd name="connsiteX2" fmla="*/ 5628376 w 5628376"/>
              <a:gd name="connsiteY2" fmla="*/ 6878548 h 6878548"/>
              <a:gd name="connsiteX3" fmla="*/ 624 w 5628376"/>
              <a:gd name="connsiteY3" fmla="*/ 6877536 h 6878548"/>
              <a:gd name="connsiteX4" fmla="*/ 1747241 w 5628376"/>
              <a:gd name="connsiteY4" fmla="*/ 11017 h 6878548"/>
              <a:gd name="connsiteX0" fmla="*/ 1769267 w 5650402"/>
              <a:gd name="connsiteY0" fmla="*/ 11017 h 6878548"/>
              <a:gd name="connsiteX1" fmla="*/ 5650402 w 5650402"/>
              <a:gd name="connsiteY1" fmla="*/ 0 h 6878548"/>
              <a:gd name="connsiteX2" fmla="*/ 5650402 w 5650402"/>
              <a:gd name="connsiteY2" fmla="*/ 6878548 h 6878548"/>
              <a:gd name="connsiteX3" fmla="*/ 616 w 5650402"/>
              <a:gd name="connsiteY3" fmla="*/ 6877536 h 6878548"/>
              <a:gd name="connsiteX4" fmla="*/ 1769267 w 5650402"/>
              <a:gd name="connsiteY4" fmla="*/ 11017 h 6878548"/>
              <a:gd name="connsiteX0" fmla="*/ 1780282 w 5650400"/>
              <a:gd name="connsiteY0" fmla="*/ 1 h 6878548"/>
              <a:gd name="connsiteX1" fmla="*/ 5650400 w 5650400"/>
              <a:gd name="connsiteY1" fmla="*/ 0 h 6878548"/>
              <a:gd name="connsiteX2" fmla="*/ 5650400 w 5650400"/>
              <a:gd name="connsiteY2" fmla="*/ 6878548 h 6878548"/>
              <a:gd name="connsiteX3" fmla="*/ 614 w 5650400"/>
              <a:gd name="connsiteY3" fmla="*/ 6877536 h 6878548"/>
              <a:gd name="connsiteX4" fmla="*/ 1780282 w 5650400"/>
              <a:gd name="connsiteY4" fmla="*/ 1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0" h="6878548">
                <a:moveTo>
                  <a:pt x="1780282" y="1"/>
                </a:moveTo>
                <a:lnTo>
                  <a:pt x="5650400" y="0"/>
                </a:lnTo>
                <a:lnTo>
                  <a:pt x="5650400" y="6878548"/>
                </a:lnTo>
                <a:lnTo>
                  <a:pt x="614" y="6877536"/>
                </a:lnTo>
                <a:cubicBezTo>
                  <a:pt x="-37798" y="6902239"/>
                  <a:pt x="1741575" y="-2668"/>
                  <a:pt x="1780282" y="1"/>
                </a:cubicBezTo>
                <a:close/>
              </a:path>
            </a:pathLst>
          </a:custGeom>
          <a:blipFill>
            <a:blip r:embed="rId2" cstate="screen">
              <a:extLst>
                <a:ext uri="{28A0092B-C50C-407E-A947-70E740481C1C}">
                  <a14:useLocalDpi xmlns:a14="http://schemas.microsoft.com/office/drawing/2010/main"/>
                </a:ext>
              </a:extLst>
            </a:blip>
            <a:stretch>
              <a:fillRect t="150" b="150"/>
            </a:stretch>
          </a:blipFill>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1303008" y="1866900"/>
            <a:ext cx="4346576"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A good way to highlight a pull quote along side someone’s picture.</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1303009" y="4115680"/>
            <a:ext cx="4346575"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838200" y="1447800"/>
            <a:ext cx="5276193"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360357" y="2955233"/>
            <a:ext cx="955683" cy="833234"/>
          </a:xfrm>
          <a:prstGeom prst="rect">
            <a:avLst/>
          </a:prstGeom>
          <a:solidFill>
            <a:schemeClr val="bg1"/>
          </a:solidFill>
        </p:spPr>
        <p:txBody>
          <a:bodyPr wrap="none" lIns="0" tIns="365760" rIns="0" bIns="0" rtlCol="0" anchor="ctr">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5636550"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2561088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Quote - Full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2331708" y="1866900"/>
            <a:ext cx="7515550"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Full screen pull quote option for when you have a little more text and don’t need to include a picture.  </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2331709" y="4115680"/>
            <a:ext cx="7515548"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accent4"/>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1866900" y="1447800"/>
            <a:ext cx="8420100"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1389057" y="2955233"/>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9847258"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1813283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2190-BE22-C2DB-5F64-B2CE326273C5}"/>
              </a:ext>
            </a:extLst>
          </p:cNvPr>
          <p:cNvSpPr>
            <a:spLocks noGrp="1"/>
          </p:cNvSpPr>
          <p:nvPr>
            <p:ph type="title" hasCustomPrompt="1"/>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61BD711E-4F80-05E4-AED5-ECAC364B385E}"/>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81563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FA03-55B0-900B-CE87-2603675ABAEF}"/>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6ED04DD6-2664-6F7D-F624-8B1A3582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5DA44-0DFA-E70B-C488-830C3EFBCDC4}"/>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09692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11C95-15BC-E6C2-23C2-4681BA551078}"/>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489CE3A-F251-2649-79A9-FB747A2D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66C0F85-65E0-1DF2-6BD7-93BED861FA50}"/>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82660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34398"/>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2B8A439E-0CCC-4E5A-5145-A82764B8364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0CDB349-7967-3104-713C-9932F0E727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542541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 Gold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1E488424-8447-A111-D043-AC0D110EB0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0CA66110-2274-BE62-B3E2-599981655D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03258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5AC125D7-87A7-6506-F43A-208ED8A6FF80}"/>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24D66BF-6D25-1CD4-2E3B-323224A3C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412392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6" name="Slide Number Placeholder 5">
            <a:extLst>
              <a:ext uri="{FF2B5EF4-FFF2-40B4-BE49-F238E27FC236}">
                <a16:creationId xmlns:a16="http://schemas.microsoft.com/office/drawing/2014/main" id="{81E1508E-57B0-1B3E-CFAB-9534333390C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3B556A0-4F22-267A-4F1C-20A5E257C2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333515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 - Teal_Custom Photo">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hasCustomPrompt="1"/>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130175" indent="0">
              <a:buNone/>
              <a:defRPr/>
            </a:lvl1pPr>
          </a:lstStyle>
          <a:p>
            <a:r>
              <a:rPr lang="en-US" dirty="0"/>
              <a:t>                           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pic>
        <p:nvPicPr>
          <p:cNvPr id="15" name="Picture 14">
            <a:extLst>
              <a:ext uri="{FF2B5EF4-FFF2-40B4-BE49-F238E27FC236}">
                <a16:creationId xmlns:a16="http://schemas.microsoft.com/office/drawing/2014/main" id="{6AA8920B-4A72-CB98-399A-723B3F07D230}"/>
              </a:ext>
            </a:extLst>
          </p:cNvPr>
          <p:cNvPicPr>
            <a:picLocks noChangeAspect="1"/>
          </p:cNvPicPr>
          <p:nvPr userDrawn="1"/>
        </p:nvPicPr>
        <p:blipFill>
          <a:blip r:embed="rId4"/>
          <a:srcRect/>
          <a:stretch/>
        </p:blipFill>
        <p:spPr>
          <a:xfrm>
            <a:off x="9863203" y="6096000"/>
            <a:ext cx="1490597" cy="457200"/>
          </a:xfrm>
          <a:prstGeom prst="rect">
            <a:avLst/>
          </a:prstGeom>
        </p:spPr>
      </p:pic>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Tree>
    <p:extLst>
      <p:ext uri="{BB962C8B-B14F-4D97-AF65-F5344CB8AC3E}">
        <p14:creationId xmlns:p14="http://schemas.microsoft.com/office/powerpoint/2010/main" val="42196325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402771" y="723900"/>
            <a:ext cx="11795138" cy="917575"/>
          </a:xfrm>
          <a:custGeom>
            <a:avLst/>
            <a:gdLst>
              <a:gd name="connsiteX0" fmla="*/ 0 w 11755677"/>
              <a:gd name="connsiteY0" fmla="*/ 914400 h 914400"/>
              <a:gd name="connsiteX1" fmla="*/ 228600 w 11755677"/>
              <a:gd name="connsiteY1" fmla="*/ 0 h 914400"/>
              <a:gd name="connsiteX2" fmla="*/ 11755677 w 11755677"/>
              <a:gd name="connsiteY2" fmla="*/ 0 h 914400"/>
              <a:gd name="connsiteX3" fmla="*/ 11527077 w 11755677"/>
              <a:gd name="connsiteY3" fmla="*/ 914400 h 914400"/>
              <a:gd name="connsiteX4" fmla="*/ 0 w 11755677"/>
              <a:gd name="connsiteY4" fmla="*/ 914400 h 914400"/>
              <a:gd name="connsiteX0" fmla="*/ 0 w 11755677"/>
              <a:gd name="connsiteY0" fmla="*/ 914400 h 925286"/>
              <a:gd name="connsiteX1" fmla="*/ 228600 w 11755677"/>
              <a:gd name="connsiteY1" fmla="*/ 0 h 925286"/>
              <a:gd name="connsiteX2" fmla="*/ 11755677 w 11755677"/>
              <a:gd name="connsiteY2" fmla="*/ 0 h 925286"/>
              <a:gd name="connsiteX3" fmla="*/ 11723020 w 11755677"/>
              <a:gd name="connsiteY3" fmla="*/ 925286 h 925286"/>
              <a:gd name="connsiteX4" fmla="*/ 0 w 11755677"/>
              <a:gd name="connsiteY4" fmla="*/ 914400 h 925286"/>
              <a:gd name="connsiteX0" fmla="*/ 0 w 11723020"/>
              <a:gd name="connsiteY0" fmla="*/ 914400 h 925286"/>
              <a:gd name="connsiteX1" fmla="*/ 228600 w 11723020"/>
              <a:gd name="connsiteY1" fmla="*/ 0 h 925286"/>
              <a:gd name="connsiteX2" fmla="*/ 11723020 w 11723020"/>
              <a:gd name="connsiteY2" fmla="*/ 10886 h 925286"/>
              <a:gd name="connsiteX3" fmla="*/ 11723020 w 11723020"/>
              <a:gd name="connsiteY3" fmla="*/ 925286 h 925286"/>
              <a:gd name="connsiteX4" fmla="*/ 0 w 11723020"/>
              <a:gd name="connsiteY4" fmla="*/ 914400 h 925286"/>
              <a:gd name="connsiteX0" fmla="*/ 0 w 11777448"/>
              <a:gd name="connsiteY0" fmla="*/ 914400 h 925286"/>
              <a:gd name="connsiteX1" fmla="*/ 228600 w 11777448"/>
              <a:gd name="connsiteY1" fmla="*/ 0 h 925286"/>
              <a:gd name="connsiteX2" fmla="*/ 11777448 w 11777448"/>
              <a:gd name="connsiteY2" fmla="*/ 21772 h 925286"/>
              <a:gd name="connsiteX3" fmla="*/ 11723020 w 11777448"/>
              <a:gd name="connsiteY3" fmla="*/ 925286 h 925286"/>
              <a:gd name="connsiteX4" fmla="*/ 0 w 11777448"/>
              <a:gd name="connsiteY4" fmla="*/ 914400 h 925286"/>
              <a:gd name="connsiteX0" fmla="*/ 0 w 11777448"/>
              <a:gd name="connsiteY0" fmla="*/ 914400 h 925286"/>
              <a:gd name="connsiteX1" fmla="*/ 228600 w 11777448"/>
              <a:gd name="connsiteY1" fmla="*/ 0 h 925286"/>
              <a:gd name="connsiteX2" fmla="*/ 11777448 w 11777448"/>
              <a:gd name="connsiteY2" fmla="*/ 10887 h 925286"/>
              <a:gd name="connsiteX3" fmla="*/ 11723020 w 11777448"/>
              <a:gd name="connsiteY3" fmla="*/ 925286 h 925286"/>
              <a:gd name="connsiteX4" fmla="*/ 0 w 11777448"/>
              <a:gd name="connsiteY4" fmla="*/ 914400 h 925286"/>
              <a:gd name="connsiteX0" fmla="*/ 0 w 11777448"/>
              <a:gd name="connsiteY0" fmla="*/ 914400 h 914400"/>
              <a:gd name="connsiteX1" fmla="*/ 228600 w 11777448"/>
              <a:gd name="connsiteY1" fmla="*/ 0 h 914400"/>
              <a:gd name="connsiteX2" fmla="*/ 11777448 w 11777448"/>
              <a:gd name="connsiteY2" fmla="*/ 10887 h 914400"/>
              <a:gd name="connsiteX3" fmla="*/ 11766563 w 11777448"/>
              <a:gd name="connsiteY3" fmla="*/ 914400 h 914400"/>
              <a:gd name="connsiteX4" fmla="*/ 0 w 11777448"/>
              <a:gd name="connsiteY4" fmla="*/ 914400 h 914400"/>
              <a:gd name="connsiteX0" fmla="*/ 0 w 11793323"/>
              <a:gd name="connsiteY0" fmla="*/ 914400 h 914400"/>
              <a:gd name="connsiteX1" fmla="*/ 228600 w 11793323"/>
              <a:gd name="connsiteY1" fmla="*/ 0 h 914400"/>
              <a:gd name="connsiteX2" fmla="*/ 11793323 w 11793323"/>
              <a:gd name="connsiteY2" fmla="*/ 7712 h 914400"/>
              <a:gd name="connsiteX3" fmla="*/ 11766563 w 11793323"/>
              <a:gd name="connsiteY3" fmla="*/ 914400 h 914400"/>
              <a:gd name="connsiteX4" fmla="*/ 0 w 11793323"/>
              <a:gd name="connsiteY4" fmla="*/ 914400 h 914400"/>
              <a:gd name="connsiteX0" fmla="*/ 0 w 11798313"/>
              <a:gd name="connsiteY0" fmla="*/ 914400 h 914400"/>
              <a:gd name="connsiteX1" fmla="*/ 228600 w 11798313"/>
              <a:gd name="connsiteY1" fmla="*/ 0 h 914400"/>
              <a:gd name="connsiteX2" fmla="*/ 11793323 w 11798313"/>
              <a:gd name="connsiteY2" fmla="*/ 7712 h 914400"/>
              <a:gd name="connsiteX3" fmla="*/ 11798313 w 11798313"/>
              <a:gd name="connsiteY3" fmla="*/ 914400 h 914400"/>
              <a:gd name="connsiteX4" fmla="*/ 0 w 11798313"/>
              <a:gd name="connsiteY4" fmla="*/ 914400 h 914400"/>
              <a:gd name="connsiteX0" fmla="*/ 0 w 11795138"/>
              <a:gd name="connsiteY0" fmla="*/ 914400 h 917575"/>
              <a:gd name="connsiteX1" fmla="*/ 228600 w 11795138"/>
              <a:gd name="connsiteY1" fmla="*/ 0 h 917575"/>
              <a:gd name="connsiteX2" fmla="*/ 11793323 w 11795138"/>
              <a:gd name="connsiteY2" fmla="*/ 7712 h 917575"/>
              <a:gd name="connsiteX3" fmla="*/ 11795138 w 11795138"/>
              <a:gd name="connsiteY3" fmla="*/ 917575 h 917575"/>
              <a:gd name="connsiteX4" fmla="*/ 0 w 11795138"/>
              <a:gd name="connsiteY4" fmla="*/ 91440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138" h="917575">
                <a:moveTo>
                  <a:pt x="0" y="914400"/>
                </a:moveTo>
                <a:lnTo>
                  <a:pt x="228600" y="0"/>
                </a:lnTo>
                <a:lnTo>
                  <a:pt x="11793323" y="7712"/>
                </a:lnTo>
                <a:cubicBezTo>
                  <a:pt x="11794986" y="309941"/>
                  <a:pt x="11793475" y="615346"/>
                  <a:pt x="11795138" y="917575"/>
                </a:cubicBezTo>
                <a:lnTo>
                  <a:pt x="0" y="914400"/>
                </a:lnTo>
                <a:close/>
              </a:path>
            </a:pathLst>
          </a:custGeom>
          <a:solidFill>
            <a:schemeClr val="tx2"/>
          </a:solidFill>
        </p:spPr>
        <p:txBody>
          <a:bodyPr vert="horz" lIns="457200" tIns="45720" rIns="914400" bIns="45720" rtlCol="0" anchor="ctr">
            <a:normAutofit/>
          </a:bodyPr>
          <a:lstStyle/>
          <a:p>
            <a:endParaRPr lang="en-US" dirty="0"/>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2057400"/>
            <a:ext cx="10515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81355F5F-3748-DDF0-ED2B-BFBF34187F61}"/>
              </a:ext>
            </a:extLst>
          </p:cNvPr>
          <p:cNvSpPr txBox="1">
            <a:spLocks/>
          </p:cNvSpPr>
          <p:nvPr userDrawn="1"/>
        </p:nvSpPr>
        <p:spPr>
          <a:xfrm>
            <a:off x="11430000" y="6090376"/>
            <a:ext cx="204591" cy="410607"/>
          </a:xfrm>
          <a:prstGeom prst="rect">
            <a:avLst/>
          </a:prstGeom>
        </p:spPr>
        <p:txBody>
          <a:bodyPr vert="horz" lIns="0" tIns="0" rIns="0" bIns="0" rtlCol="0" anchor="b" anchorCtr="0"/>
          <a:lstStyle>
            <a:defPPr>
              <a:defRPr lang="en-US"/>
            </a:defPPr>
            <a:lvl1pPr marL="0" algn="r" defTabSz="914400" rtl="0" eaLnBrk="1" latinLnBrk="0" hangingPunct="1">
              <a:defRPr sz="800" b="0" i="0" kern="1200">
                <a:solidFill>
                  <a:schemeClr val="tx1">
                    <a:tint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t>
            </a:r>
          </a:p>
        </p:txBody>
      </p:sp>
      <p:sp>
        <p:nvSpPr>
          <p:cNvPr id="12" name="Rectangle 11">
            <a:extLst>
              <a:ext uri="{FF2B5EF4-FFF2-40B4-BE49-F238E27FC236}">
                <a16:creationId xmlns:a16="http://schemas.microsoft.com/office/drawing/2014/main" id="{76722D2E-292B-5448-07AB-45DA96660082}"/>
              </a:ext>
            </a:extLst>
          </p:cNvPr>
          <p:cNvSpPr/>
          <p:nvPr userDrawn="1"/>
        </p:nvSpPr>
        <p:spPr>
          <a:xfrm>
            <a:off x="0" y="5803392"/>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11111630" y="6090376"/>
            <a:ext cx="775570" cy="457499"/>
          </a:xfrm>
          <a:prstGeom prst="rect">
            <a:avLst/>
          </a:prstGeom>
        </p:spPr>
        <p:txBody>
          <a:bodyPr vert="horz" lIns="0" tIns="0" rIns="0" bIns="0" rtlCol="0" anchor="b" anchorCtr="0"/>
          <a:lstStyle>
            <a:lvl1pPr algn="r">
              <a:defRPr sz="800" b="1"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1D00E2DA-285D-4EDD-AF8E-95DDE287B05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304800" y="6108192"/>
            <a:ext cx="1496291" cy="457200"/>
          </a:xfrm>
          <a:prstGeom prst="rect">
            <a:avLst/>
          </a:prstGeom>
        </p:spPr>
      </p:pic>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7239000" y="6096000"/>
            <a:ext cx="4114800" cy="457200"/>
          </a:xfrm>
          <a:prstGeom prst="rect">
            <a:avLst/>
          </a:prstGeom>
        </p:spPr>
        <p:txBody>
          <a:bodyPr vert="horz" lIns="0" tIns="0" rIns="0" bIns="0" rtlCol="0" anchor="b" anchorCtr="0"/>
          <a:lstStyle>
            <a:lvl1pPr algn="r">
              <a:defRPr sz="12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Budget &amp; Fiscal Planning</a:t>
            </a:r>
          </a:p>
        </p:txBody>
      </p:sp>
    </p:spTree>
    <p:extLst>
      <p:ext uri="{BB962C8B-B14F-4D97-AF65-F5344CB8AC3E}">
        <p14:creationId xmlns:p14="http://schemas.microsoft.com/office/powerpoint/2010/main" val="19725364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3" r:id="rId16"/>
    <p:sldLayoutId id="2147483734" r:id="rId17"/>
    <p:sldLayoutId id="2147483735" r:id="rId18"/>
    <p:sldLayoutId id="2147483762" r:id="rId19"/>
    <p:sldLayoutId id="2147483763" r:id="rId20"/>
    <p:sldLayoutId id="2147483765" r:id="rId21"/>
    <p:sldLayoutId id="2147483766" r:id="rId22"/>
    <p:sldLayoutId id="2147483738" r:id="rId23"/>
    <p:sldLayoutId id="2147483736" r:id="rId24"/>
    <p:sldLayoutId id="2147483737" r:id="rId25"/>
    <p:sldLayoutId id="2147483761" r:id="rId26"/>
    <p:sldLayoutId id="2147483739" r:id="rId27"/>
    <p:sldLayoutId id="2147483740" r:id="rId28"/>
    <p:sldLayoutId id="2147483741" r:id="rId29"/>
    <p:sldLayoutId id="2147483742" r:id="rId30"/>
    <p:sldLayoutId id="2147483764" r:id="rId31"/>
    <p:sldLayoutId id="2147483743" r:id="rId32"/>
    <p:sldLayoutId id="2147483745" r:id="rId33"/>
    <p:sldLayoutId id="2147483746" r:id="rId34"/>
    <p:sldLayoutId id="2147483747" r:id="rId35"/>
    <p:sldLayoutId id="2147483748" r:id="rId36"/>
    <p:sldLayoutId id="2147483749" r:id="rId37"/>
    <p:sldLayoutId id="2147483755" r:id="rId38"/>
    <p:sldLayoutId id="2147483750" r:id="rId39"/>
    <p:sldLayoutId id="2147483751" r:id="rId40"/>
    <p:sldLayoutId id="2147483752" r:id="rId41"/>
    <p:sldLayoutId id="2147483753" r:id="rId42"/>
    <p:sldLayoutId id="2147483754" r:id="rId43"/>
    <p:sldLayoutId id="2147483756" r:id="rId44"/>
    <p:sldLayoutId id="2147483757" r:id="rId45"/>
    <p:sldLayoutId id="2147483758" r:id="rId46"/>
    <p:sldLayoutId id="2147483759" r:id="rId47"/>
    <p:sldLayoutId id="2147483760" r:id="rId48"/>
  </p:sldLayoutIdLst>
  <p:hf hdr="0" dt="0"/>
  <p:txStyles>
    <p:titleStyle>
      <a:lvl1pPr marL="0" indent="0" algn="l" defTabSz="914400" rtl="0" eaLnBrk="1" latinLnBrk="0" hangingPunct="1">
        <a:lnSpc>
          <a:spcPct val="90000"/>
        </a:lnSpc>
        <a:spcBef>
          <a:spcPct val="0"/>
        </a:spcBef>
        <a:buNone/>
        <a:tabLst/>
        <a:defRPr sz="2800" b="0" i="1" kern="12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7488" userDrawn="1">
          <p15:clr>
            <a:srgbClr val="F26B43"/>
          </p15:clr>
        </p15:guide>
        <p15:guide id="3" orient="horz" pos="1296" userDrawn="1">
          <p15:clr>
            <a:srgbClr val="F26B43"/>
          </p15:clr>
        </p15:guide>
        <p15:guide id="4" pos="192" userDrawn="1">
          <p15:clr>
            <a:srgbClr val="F26B43"/>
          </p15:clr>
        </p15:guide>
        <p15:guide id="5" orient="horz" pos="3456" userDrawn="1">
          <p15:clr>
            <a:srgbClr val="F26B43"/>
          </p15:clr>
        </p15:guide>
        <p15:guide id="6" pos="528" userDrawn="1">
          <p15:clr>
            <a:srgbClr val="F26B43"/>
          </p15:clr>
        </p15:guide>
        <p15:guide id="7" pos="7152" userDrawn="1">
          <p15:clr>
            <a:srgbClr val="F26B43"/>
          </p15:clr>
        </p15:guide>
        <p15:guide id="8" orient="horz" pos="4128" userDrawn="1">
          <p15:clr>
            <a:srgbClr val="F26B43"/>
          </p15:clr>
        </p15:guide>
        <p15:guide id="9" orient="horz" pos="3840" userDrawn="1">
          <p15:clr>
            <a:srgbClr val="F26B43"/>
          </p15:clr>
        </p15:guide>
        <p15:guide id="10" orient="horz" pos="456" userDrawn="1">
          <p15:clr>
            <a:srgbClr val="F26B43"/>
          </p15:clr>
        </p15:guide>
        <p15:guide id="11" orient="horz" pos="1032" userDrawn="1">
          <p15:clr>
            <a:srgbClr val="F26B43"/>
          </p15:clr>
        </p15:guide>
        <p15:guide id="12" pos="1416" userDrawn="1">
          <p15:clr>
            <a:srgbClr val="F26B43"/>
          </p15:clr>
        </p15:guide>
        <p15:guide id="13" pos="1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03A01-EEE2-9A22-A66F-3B67F2D88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5B720-A4A1-FD49-AF98-E194DCD54D67}" type="slidenum">
              <a:rPr lang="en-US" smtClean="0"/>
              <a:t>‹#›</a:t>
            </a:fld>
            <a:endParaRPr lang="en-US"/>
          </a:p>
        </p:txBody>
      </p:sp>
    </p:spTree>
    <p:extLst>
      <p:ext uri="{BB962C8B-B14F-4D97-AF65-F5344CB8AC3E}">
        <p14:creationId xmlns:p14="http://schemas.microsoft.com/office/powerpoint/2010/main" val="2017023811"/>
      </p:ext>
    </p:extLst>
  </p:cSld>
  <p:clrMap bg1="lt1" tx1="dk1" bg2="lt2" tx2="dk2" accent1="accent1" accent2="accent2" accent3="accent3" accent4="accent4" accent5="accent5" accent6="accent6" hlink="hlink" folHlink="folHlink"/>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diagramData" Target="../diagrams/data9.xml"/><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23.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1.xml"/><Relationship Id="rId1" Type="http://schemas.openxmlformats.org/officeDocument/2006/relationships/slideLayout" Target="../slideLayouts/slideLayout23.xml"/><Relationship Id="rId5" Type="http://schemas.openxmlformats.org/officeDocument/2006/relationships/chart" Target="../charts/chart3.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E087590-808E-DE18-A337-15B855B138E5}"/>
              </a:ext>
            </a:extLst>
          </p:cNvPr>
          <p:cNvSpPr>
            <a:spLocks noGrp="1"/>
          </p:cNvSpPr>
          <p:nvPr>
            <p:ph type="subTitle" idx="1"/>
          </p:nvPr>
        </p:nvSpPr>
        <p:spPr/>
        <p:txBody>
          <a:bodyPr/>
          <a:lstStyle/>
          <a:p>
            <a:r>
              <a:rPr lang="en-US" dirty="0"/>
              <a:t>Session #1</a:t>
            </a:r>
          </a:p>
          <a:p>
            <a:r>
              <a:rPr lang="en-US" dirty="0"/>
              <a:t>September 5, 2024</a:t>
            </a:r>
          </a:p>
        </p:txBody>
      </p:sp>
      <p:sp>
        <p:nvSpPr>
          <p:cNvPr id="8" name="Text Placeholder 7">
            <a:extLst>
              <a:ext uri="{FF2B5EF4-FFF2-40B4-BE49-F238E27FC236}">
                <a16:creationId xmlns:a16="http://schemas.microsoft.com/office/drawing/2014/main" id="{D8EE42E7-AB49-63AB-AF6F-A3E7DD69799C}"/>
              </a:ext>
            </a:extLst>
          </p:cNvPr>
          <p:cNvSpPr>
            <a:spLocks noGrp="1"/>
          </p:cNvSpPr>
          <p:nvPr>
            <p:ph type="body" sz="quarter" idx="17"/>
          </p:nvPr>
        </p:nvSpPr>
        <p:spPr/>
        <p:txBody>
          <a:bodyPr/>
          <a:lstStyle/>
          <a:p>
            <a:r>
              <a:rPr lang="en-US" dirty="0"/>
              <a:t>BUDGET ALLOCATION REVIEW COMMITTEE</a:t>
            </a:r>
          </a:p>
        </p:txBody>
      </p:sp>
      <p:sp>
        <p:nvSpPr>
          <p:cNvPr id="3" name="Slide Number Placeholder 2">
            <a:extLst>
              <a:ext uri="{FF2B5EF4-FFF2-40B4-BE49-F238E27FC236}">
                <a16:creationId xmlns:a16="http://schemas.microsoft.com/office/drawing/2014/main" id="{D375B727-D220-A044-1281-B34BC8A5950A}"/>
              </a:ext>
            </a:extLst>
          </p:cNvPr>
          <p:cNvSpPr>
            <a:spLocks noGrp="1"/>
          </p:cNvSpPr>
          <p:nvPr>
            <p:ph type="sldNum" sz="quarter" idx="19"/>
          </p:nvPr>
        </p:nvSpPr>
        <p:spPr/>
        <p:txBody>
          <a:bodyPr/>
          <a:lstStyle/>
          <a:p>
            <a:fld id="{2EF5B720-A4A1-FD49-AF98-E194DCD54D67}" type="slidenum">
              <a:rPr lang="en-US" smtClean="0"/>
              <a:pPr/>
              <a:t>1</a:t>
            </a:fld>
            <a:endParaRPr lang="en-US" dirty="0"/>
          </a:p>
        </p:txBody>
      </p:sp>
    </p:spTree>
    <p:extLst>
      <p:ext uri="{BB962C8B-B14F-4D97-AF65-F5344CB8AC3E}">
        <p14:creationId xmlns:p14="http://schemas.microsoft.com/office/powerpoint/2010/main" val="81109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D603D41F-4F66-BFD4-601D-D26501175927}"/>
              </a:ext>
            </a:extLst>
          </p:cNvPr>
          <p:cNvSpPr>
            <a:spLocks noGrp="1"/>
          </p:cNvSpPr>
          <p:nvPr>
            <p:ph idx="1"/>
          </p:nvPr>
        </p:nvSpPr>
        <p:spPr>
          <a:xfrm>
            <a:off x="838200" y="2057399"/>
            <a:ext cx="10515600" cy="4267201"/>
          </a:xfrm>
        </p:spPr>
        <p:txBody>
          <a:bodyPr>
            <a:normAutofit lnSpcReduction="10000"/>
          </a:bodyPr>
          <a:lstStyle/>
          <a:p>
            <a:r>
              <a:rPr lang="en-US" dirty="0"/>
              <a:t>In Fall 2016, Chancellor </a:t>
            </a:r>
            <a:r>
              <a:rPr lang="en-US" dirty="0" err="1"/>
              <a:t>Horrell</a:t>
            </a:r>
            <a:r>
              <a:rPr lang="en-US" dirty="0"/>
              <a:t> established five priorities to guide CU Denver’s ongoing success:</a:t>
            </a:r>
          </a:p>
          <a:p>
            <a:pPr lvl="2"/>
            <a:r>
              <a:rPr lang="en-US" dirty="0"/>
              <a:t>Student success</a:t>
            </a:r>
          </a:p>
          <a:p>
            <a:pPr lvl="2"/>
            <a:r>
              <a:rPr lang="en-US" dirty="0"/>
              <a:t>Scholarly preeminence</a:t>
            </a:r>
          </a:p>
          <a:p>
            <a:pPr lvl="2"/>
            <a:r>
              <a:rPr lang="en-US" dirty="0"/>
              <a:t>Community impact</a:t>
            </a:r>
          </a:p>
          <a:p>
            <a:pPr lvl="2"/>
            <a:r>
              <a:rPr lang="en-US" dirty="0"/>
              <a:t>Inclusive excellence</a:t>
            </a:r>
          </a:p>
          <a:p>
            <a:pPr lvl="2"/>
            <a:r>
              <a:rPr lang="en-US" dirty="0"/>
              <a:t>Long-term financial sustainability</a:t>
            </a:r>
          </a:p>
          <a:p>
            <a:pPr lvl="1"/>
            <a:endParaRPr lang="en-US" dirty="0"/>
          </a:p>
          <a:p>
            <a:pPr lvl="1"/>
            <a:r>
              <a:rPr lang="en-US" dirty="0"/>
              <a:t>At the time, CU Denver had long used an incremental approach to resource allocation.  Under such models, allocations are based on the funding levels of the previous year; new revenue results in equal percentage increases for all units and in hard times, budget cuts are typically across-the-board.</a:t>
            </a:r>
          </a:p>
          <a:p>
            <a:pPr lvl="1"/>
            <a:endParaRPr lang="en-US" dirty="0"/>
          </a:p>
          <a:p>
            <a:pPr lvl="1"/>
            <a:r>
              <a:rPr lang="en-US" dirty="0"/>
              <a:t>This approach can be successful when revenue is steadily climbing.  However, when a university is financially dependent on enrollment and prone to swings in enrollment, an incremental budget can lead to financial uncertainty and it typically does not encourage the type of action needed to create growth, properly reallocate financial resources, nor contain costs.</a:t>
            </a:r>
          </a:p>
          <a:p>
            <a:pPr lvl="1"/>
            <a:endParaRPr lang="en-US" dirty="0"/>
          </a:p>
        </p:txBody>
      </p:sp>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dirty="0"/>
              <a:t>HISTORY OF THE CURRENT BUDGET MODEL</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10</a:t>
            </a:fld>
            <a:endParaRPr lang="en-US" dirty="0"/>
          </a:p>
        </p:txBody>
      </p:sp>
    </p:spTree>
    <p:extLst>
      <p:ext uri="{BB962C8B-B14F-4D97-AF65-F5344CB8AC3E}">
        <p14:creationId xmlns:p14="http://schemas.microsoft.com/office/powerpoint/2010/main" val="2332354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D603D41F-4F66-BFD4-601D-D26501175927}"/>
              </a:ext>
            </a:extLst>
          </p:cNvPr>
          <p:cNvSpPr>
            <a:spLocks noGrp="1"/>
          </p:cNvSpPr>
          <p:nvPr>
            <p:ph idx="1"/>
          </p:nvPr>
        </p:nvSpPr>
        <p:spPr>
          <a:xfrm>
            <a:off x="838200" y="2057399"/>
            <a:ext cx="10515600" cy="4027651"/>
          </a:xfrm>
        </p:spPr>
        <p:txBody>
          <a:bodyPr>
            <a:normAutofit/>
          </a:bodyPr>
          <a:lstStyle/>
          <a:p>
            <a:r>
              <a:rPr lang="en-US" sz="2000" dirty="0"/>
              <a:t>Because financial sustainability is the foundation that supports all other efforts to meet the needs of students, support faculty and staff and create a vibrant campus community, CU Denver launched a project back in 2016 to design a new incentive-based budget model.</a:t>
            </a:r>
          </a:p>
          <a:p>
            <a:endParaRPr lang="en-US" sz="2000" dirty="0"/>
          </a:p>
          <a:p>
            <a:r>
              <a:rPr lang="en-US" sz="2000" dirty="0"/>
              <a:t>This most recent approach sought to align investments and resources with strategic priorities by incenting the types of activities that drive both student and financial success.  This includes generating funds, reallocating resources toward our strategic priorities and better containing costs.  </a:t>
            </a:r>
          </a:p>
          <a:p>
            <a:endParaRPr lang="en-US" sz="2000" dirty="0"/>
          </a:p>
          <a:p>
            <a:r>
              <a:rPr lang="en-US" sz="2000" dirty="0"/>
              <a:t>Along with the incentives built into the model, a campus-wide budget governance structure was created as a forum for schools, colleges and the central support units to discuss strategies and work together to achieve university priorities.</a:t>
            </a:r>
          </a:p>
          <a:p>
            <a:endParaRPr lang="en-US" sz="2000" dirty="0"/>
          </a:p>
        </p:txBody>
      </p:sp>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dirty="0"/>
              <a:t>HISTORY OF THE CURRENT BUDGET MODEL</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11</a:t>
            </a:fld>
            <a:endParaRPr lang="en-US" dirty="0"/>
          </a:p>
        </p:txBody>
      </p:sp>
    </p:spTree>
    <p:extLst>
      <p:ext uri="{BB962C8B-B14F-4D97-AF65-F5344CB8AC3E}">
        <p14:creationId xmlns:p14="http://schemas.microsoft.com/office/powerpoint/2010/main" val="2588400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961576E-F611-649D-BB69-7580CA432D60}"/>
              </a:ext>
            </a:extLst>
          </p:cNvPr>
          <p:cNvGraphicFramePr>
            <a:graphicFrameLocks noGrp="1"/>
          </p:cNvGraphicFramePr>
          <p:nvPr>
            <p:ph idx="1"/>
            <p:extLst>
              <p:ext uri="{D42A27DB-BD31-4B8C-83A1-F6EECF244321}">
                <p14:modId xmlns:p14="http://schemas.microsoft.com/office/powerpoint/2010/main" val="805411044"/>
              </p:ext>
            </p:extLst>
          </p:nvPr>
        </p:nvGraphicFramePr>
        <p:xfrm>
          <a:off x="838200" y="2057400"/>
          <a:ext cx="110490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0B1EE2C-5488-E9C2-ADC9-6E4BEE3DE76D}"/>
              </a:ext>
            </a:extLst>
          </p:cNvPr>
          <p:cNvSpPr>
            <a:spLocks noGrp="1"/>
          </p:cNvSpPr>
          <p:nvPr>
            <p:ph type="title"/>
          </p:nvPr>
        </p:nvSpPr>
        <p:spPr/>
        <p:txBody>
          <a:bodyPr/>
          <a:lstStyle/>
          <a:p>
            <a:r>
              <a:rPr lang="en-US" dirty="0"/>
              <a:t>2017 STEERING COMMITTEE TIMELINE</a:t>
            </a:r>
          </a:p>
        </p:txBody>
      </p:sp>
      <p:sp>
        <p:nvSpPr>
          <p:cNvPr id="5" name="Slide Number Placeholder 4">
            <a:extLst>
              <a:ext uri="{FF2B5EF4-FFF2-40B4-BE49-F238E27FC236}">
                <a16:creationId xmlns:a16="http://schemas.microsoft.com/office/drawing/2014/main" id="{CEF19CCF-CDD2-0339-35A7-46AC1828BD6E}"/>
              </a:ext>
            </a:extLst>
          </p:cNvPr>
          <p:cNvSpPr>
            <a:spLocks noGrp="1"/>
          </p:cNvSpPr>
          <p:nvPr>
            <p:ph type="sldNum" sz="quarter" idx="12"/>
          </p:nvPr>
        </p:nvSpPr>
        <p:spPr/>
        <p:txBody>
          <a:bodyPr/>
          <a:lstStyle/>
          <a:p>
            <a:fld id="{2EF5B720-A4A1-FD49-AF98-E194DCD54D67}" type="slidenum">
              <a:rPr lang="en-US" smtClean="0"/>
              <a:t>12</a:t>
            </a:fld>
            <a:endParaRPr lang="en-US" dirty="0"/>
          </a:p>
        </p:txBody>
      </p:sp>
    </p:spTree>
    <p:extLst>
      <p:ext uri="{BB962C8B-B14F-4D97-AF65-F5344CB8AC3E}">
        <p14:creationId xmlns:p14="http://schemas.microsoft.com/office/powerpoint/2010/main" val="714739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dirty="0"/>
              <a:t>CURRENT BUDGET MODEL GUIDING PRINCIPLES</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13</a:t>
            </a:fld>
            <a:endParaRPr lang="en-US" dirty="0"/>
          </a:p>
        </p:txBody>
      </p:sp>
      <p:graphicFrame>
        <p:nvGraphicFramePr>
          <p:cNvPr id="2" name="Content Placeholder 1">
            <a:extLst>
              <a:ext uri="{FF2B5EF4-FFF2-40B4-BE49-F238E27FC236}">
                <a16:creationId xmlns:a16="http://schemas.microsoft.com/office/drawing/2014/main" id="{8E505764-C843-0DA2-4F50-4FEFD55DFAA0}"/>
              </a:ext>
            </a:extLst>
          </p:cNvPr>
          <p:cNvGraphicFramePr>
            <a:graphicFrameLocks noGrp="1"/>
          </p:cNvGraphicFramePr>
          <p:nvPr>
            <p:ph idx="1"/>
            <p:extLst>
              <p:ext uri="{D42A27DB-BD31-4B8C-83A1-F6EECF244321}">
                <p14:modId xmlns:p14="http://schemas.microsoft.com/office/powerpoint/2010/main" val="1979603225"/>
              </p:ext>
            </p:extLst>
          </p:nvPr>
        </p:nvGraphicFramePr>
        <p:xfrm>
          <a:off x="838200" y="1853242"/>
          <a:ext cx="10515600" cy="4027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5404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E59E9F3-7354-7E8B-0AFE-466BD64C1757}"/>
              </a:ext>
            </a:extLst>
          </p:cNvPr>
          <p:cNvGraphicFramePr>
            <a:graphicFrameLocks noGrp="1"/>
          </p:cNvGraphicFramePr>
          <p:nvPr>
            <p:ph idx="1"/>
            <p:extLst>
              <p:ext uri="{D42A27DB-BD31-4B8C-83A1-F6EECF244321}">
                <p14:modId xmlns:p14="http://schemas.microsoft.com/office/powerpoint/2010/main" val="389781306"/>
              </p:ext>
            </p:extLst>
          </p:nvPr>
        </p:nvGraphicFramePr>
        <p:xfrm>
          <a:off x="838200" y="1752600"/>
          <a:ext cx="10744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2D6612F-AAD8-4A96-7D32-F3E3DBE73AC9}"/>
              </a:ext>
            </a:extLst>
          </p:cNvPr>
          <p:cNvSpPr>
            <a:spLocks noGrp="1"/>
          </p:cNvSpPr>
          <p:nvPr>
            <p:ph type="title"/>
          </p:nvPr>
        </p:nvSpPr>
        <p:spPr/>
        <p:txBody>
          <a:bodyPr/>
          <a:lstStyle/>
          <a:p>
            <a:r>
              <a:rPr lang="en-US" dirty="0"/>
              <a:t>BUDGET MODEL GOVERNANCE</a:t>
            </a:r>
          </a:p>
        </p:txBody>
      </p:sp>
      <p:sp>
        <p:nvSpPr>
          <p:cNvPr id="5" name="Slide Number Placeholder 4">
            <a:extLst>
              <a:ext uri="{FF2B5EF4-FFF2-40B4-BE49-F238E27FC236}">
                <a16:creationId xmlns:a16="http://schemas.microsoft.com/office/drawing/2014/main" id="{58B1A0D7-6282-D0C1-500A-992D6BCE6E4E}"/>
              </a:ext>
            </a:extLst>
          </p:cNvPr>
          <p:cNvSpPr>
            <a:spLocks noGrp="1"/>
          </p:cNvSpPr>
          <p:nvPr>
            <p:ph type="sldNum" sz="quarter" idx="12"/>
          </p:nvPr>
        </p:nvSpPr>
        <p:spPr/>
        <p:txBody>
          <a:bodyPr/>
          <a:lstStyle/>
          <a:p>
            <a:fld id="{2EF5B720-A4A1-FD49-AF98-E194DCD54D67}" type="slidenum">
              <a:rPr lang="en-US" smtClean="0"/>
              <a:t>14</a:t>
            </a:fld>
            <a:endParaRPr lang="en-US" dirty="0"/>
          </a:p>
        </p:txBody>
      </p:sp>
    </p:spTree>
    <p:extLst>
      <p:ext uri="{BB962C8B-B14F-4D97-AF65-F5344CB8AC3E}">
        <p14:creationId xmlns:p14="http://schemas.microsoft.com/office/powerpoint/2010/main" val="2440274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BUDGET MODEL FUNDAMENTALS</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15</a:t>
            </a:fld>
            <a:endParaRPr lang="en-US" dirty="0"/>
          </a:p>
        </p:txBody>
      </p:sp>
    </p:spTree>
    <p:extLst>
      <p:ext uri="{BB962C8B-B14F-4D97-AF65-F5344CB8AC3E}">
        <p14:creationId xmlns:p14="http://schemas.microsoft.com/office/powerpoint/2010/main" val="2228346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FEF4E-8294-1BC1-9798-FCDD7DCB5604}"/>
              </a:ext>
            </a:extLst>
          </p:cNvPr>
          <p:cNvSpPr>
            <a:spLocks noGrp="1"/>
          </p:cNvSpPr>
          <p:nvPr>
            <p:ph type="title"/>
          </p:nvPr>
        </p:nvSpPr>
        <p:spPr/>
        <p:txBody>
          <a:bodyPr/>
          <a:lstStyle/>
          <a:p>
            <a:r>
              <a:rPr lang="en-US" dirty="0"/>
              <a:t>CU DENVER BUDGET MODEL STRUCTURE</a:t>
            </a:r>
          </a:p>
        </p:txBody>
      </p:sp>
      <p:sp>
        <p:nvSpPr>
          <p:cNvPr id="5" name="Slide Number Placeholder 4">
            <a:extLst>
              <a:ext uri="{FF2B5EF4-FFF2-40B4-BE49-F238E27FC236}">
                <a16:creationId xmlns:a16="http://schemas.microsoft.com/office/drawing/2014/main" id="{C30762BF-C991-0300-06EB-BFA6CD686926}"/>
              </a:ext>
            </a:extLst>
          </p:cNvPr>
          <p:cNvSpPr>
            <a:spLocks noGrp="1"/>
          </p:cNvSpPr>
          <p:nvPr>
            <p:ph type="sldNum" sz="quarter" idx="12"/>
          </p:nvPr>
        </p:nvSpPr>
        <p:spPr/>
        <p:txBody>
          <a:bodyPr/>
          <a:lstStyle/>
          <a:p>
            <a:fld id="{2EF5B720-A4A1-FD49-AF98-E194DCD54D67}" type="slidenum">
              <a:rPr lang="en-US" smtClean="0"/>
              <a:t>16</a:t>
            </a:fld>
            <a:endParaRPr lang="en-US" dirty="0"/>
          </a:p>
        </p:txBody>
      </p:sp>
      <p:grpSp>
        <p:nvGrpSpPr>
          <p:cNvPr id="16" name="Group 15">
            <a:extLst>
              <a:ext uri="{FF2B5EF4-FFF2-40B4-BE49-F238E27FC236}">
                <a16:creationId xmlns:a16="http://schemas.microsoft.com/office/drawing/2014/main" id="{7EE9009B-8509-564A-B324-0E29DAD5AFEB}"/>
              </a:ext>
            </a:extLst>
          </p:cNvPr>
          <p:cNvGrpSpPr/>
          <p:nvPr/>
        </p:nvGrpSpPr>
        <p:grpSpPr>
          <a:xfrm>
            <a:off x="3352799" y="2057400"/>
            <a:ext cx="5486401" cy="457200"/>
            <a:chOff x="3202483" y="508605"/>
            <a:chExt cx="1717899" cy="1044907"/>
          </a:xfrm>
          <a:solidFill>
            <a:schemeClr val="accent3"/>
          </a:solidFill>
        </p:grpSpPr>
        <p:sp>
          <p:nvSpPr>
            <p:cNvPr id="17" name="Rectangle 16">
              <a:extLst>
                <a:ext uri="{FF2B5EF4-FFF2-40B4-BE49-F238E27FC236}">
                  <a16:creationId xmlns:a16="http://schemas.microsoft.com/office/drawing/2014/main" id="{3BF80AC5-7B71-1C52-03A2-8FED7120782D}"/>
                </a:ext>
              </a:extLst>
            </p:cNvPr>
            <p:cNvSpPr/>
            <p:nvPr/>
          </p:nvSpPr>
          <p:spPr>
            <a:xfrm>
              <a:off x="3202483" y="508605"/>
              <a:ext cx="1451260" cy="8707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B3002974-8737-42AE-6C67-5618F60B899C}"/>
                </a:ext>
              </a:extLst>
            </p:cNvPr>
            <p:cNvSpPr txBox="1"/>
            <p:nvPr/>
          </p:nvSpPr>
          <p:spPr>
            <a:xfrm>
              <a:off x="3202483" y="508605"/>
              <a:ext cx="1717899" cy="10449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kern="1200" dirty="0">
                  <a:latin typeface="Helvetica Neue Light" panose="02000403000000020004"/>
                </a:rPr>
                <a:t>Projected Revenue</a:t>
              </a:r>
            </a:p>
          </p:txBody>
        </p:sp>
      </p:grpSp>
      <p:grpSp>
        <p:nvGrpSpPr>
          <p:cNvPr id="28" name="Group 27">
            <a:extLst>
              <a:ext uri="{FF2B5EF4-FFF2-40B4-BE49-F238E27FC236}">
                <a16:creationId xmlns:a16="http://schemas.microsoft.com/office/drawing/2014/main" id="{0D919DDA-7AE0-FBE8-1D64-9C3F7635A47A}"/>
              </a:ext>
            </a:extLst>
          </p:cNvPr>
          <p:cNvGrpSpPr/>
          <p:nvPr/>
        </p:nvGrpSpPr>
        <p:grpSpPr>
          <a:xfrm>
            <a:off x="3344332" y="2819400"/>
            <a:ext cx="5486400" cy="457200"/>
            <a:chOff x="3202483" y="508605"/>
            <a:chExt cx="1451260" cy="870756"/>
          </a:xfrm>
          <a:solidFill>
            <a:schemeClr val="accent3"/>
          </a:solidFill>
        </p:grpSpPr>
        <p:sp>
          <p:nvSpPr>
            <p:cNvPr id="29" name="Rectangle 28">
              <a:extLst>
                <a:ext uri="{FF2B5EF4-FFF2-40B4-BE49-F238E27FC236}">
                  <a16:creationId xmlns:a16="http://schemas.microsoft.com/office/drawing/2014/main" id="{62940CAA-2925-C138-0ABF-CDBB837ECF7E}"/>
                </a:ext>
              </a:extLst>
            </p:cNvPr>
            <p:cNvSpPr/>
            <p:nvPr/>
          </p:nvSpPr>
          <p:spPr>
            <a:xfrm>
              <a:off x="3202483" y="508605"/>
              <a:ext cx="1451260" cy="8707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51A828EC-F9A1-B481-E781-7B0640181A42}"/>
                </a:ext>
              </a:extLst>
            </p:cNvPr>
            <p:cNvSpPr txBox="1"/>
            <p:nvPr/>
          </p:nvSpPr>
          <p:spPr>
            <a:xfrm>
              <a:off x="3202483" y="508605"/>
              <a:ext cx="1451260" cy="870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Estimated Expenditures</a:t>
              </a:r>
            </a:p>
          </p:txBody>
        </p:sp>
      </p:grpSp>
      <p:grpSp>
        <p:nvGrpSpPr>
          <p:cNvPr id="31" name="Group 30">
            <a:extLst>
              <a:ext uri="{FF2B5EF4-FFF2-40B4-BE49-F238E27FC236}">
                <a16:creationId xmlns:a16="http://schemas.microsoft.com/office/drawing/2014/main" id="{AC932E11-3474-4CA6-F986-B4A6307D6669}"/>
              </a:ext>
            </a:extLst>
          </p:cNvPr>
          <p:cNvGrpSpPr/>
          <p:nvPr/>
        </p:nvGrpSpPr>
        <p:grpSpPr>
          <a:xfrm>
            <a:off x="3344332" y="3581400"/>
            <a:ext cx="5486400" cy="457200"/>
            <a:chOff x="3202483" y="508605"/>
            <a:chExt cx="1451260" cy="870756"/>
          </a:xfrm>
          <a:solidFill>
            <a:schemeClr val="accent3"/>
          </a:solidFill>
        </p:grpSpPr>
        <p:sp>
          <p:nvSpPr>
            <p:cNvPr id="32" name="Rectangle 31">
              <a:extLst>
                <a:ext uri="{FF2B5EF4-FFF2-40B4-BE49-F238E27FC236}">
                  <a16:creationId xmlns:a16="http://schemas.microsoft.com/office/drawing/2014/main" id="{0C57F111-59C3-FB01-6E08-75BC3A0AFA62}"/>
                </a:ext>
              </a:extLst>
            </p:cNvPr>
            <p:cNvSpPr/>
            <p:nvPr/>
          </p:nvSpPr>
          <p:spPr>
            <a:xfrm>
              <a:off x="3202483" y="508605"/>
              <a:ext cx="1451260" cy="8707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3" name="TextBox 32">
              <a:extLst>
                <a:ext uri="{FF2B5EF4-FFF2-40B4-BE49-F238E27FC236}">
                  <a16:creationId xmlns:a16="http://schemas.microsoft.com/office/drawing/2014/main" id="{86F5A921-FC33-2FB4-7B13-C76EA400F998}"/>
                </a:ext>
              </a:extLst>
            </p:cNvPr>
            <p:cNvSpPr txBox="1"/>
            <p:nvPr/>
          </p:nvSpPr>
          <p:spPr>
            <a:xfrm>
              <a:off x="3202483" y="508605"/>
              <a:ext cx="1451260" cy="870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Mission Enhancement Fund</a:t>
              </a:r>
            </a:p>
          </p:txBody>
        </p:sp>
      </p:grpSp>
      <p:grpSp>
        <p:nvGrpSpPr>
          <p:cNvPr id="34" name="Group 33">
            <a:extLst>
              <a:ext uri="{FF2B5EF4-FFF2-40B4-BE49-F238E27FC236}">
                <a16:creationId xmlns:a16="http://schemas.microsoft.com/office/drawing/2014/main" id="{142BD753-4AF4-C4D1-5BC2-4A566F2A48F8}"/>
              </a:ext>
            </a:extLst>
          </p:cNvPr>
          <p:cNvGrpSpPr/>
          <p:nvPr/>
        </p:nvGrpSpPr>
        <p:grpSpPr>
          <a:xfrm>
            <a:off x="3369734" y="5257800"/>
            <a:ext cx="5486400" cy="457200"/>
            <a:chOff x="3202483" y="508605"/>
            <a:chExt cx="1451260" cy="870756"/>
          </a:xfrm>
          <a:solidFill>
            <a:schemeClr val="accent3"/>
          </a:solidFill>
        </p:grpSpPr>
        <p:sp>
          <p:nvSpPr>
            <p:cNvPr id="35" name="Rectangle 34">
              <a:extLst>
                <a:ext uri="{FF2B5EF4-FFF2-40B4-BE49-F238E27FC236}">
                  <a16:creationId xmlns:a16="http://schemas.microsoft.com/office/drawing/2014/main" id="{E06A0B43-E45D-AB9A-3DA2-069B14F6E9D9}"/>
                </a:ext>
              </a:extLst>
            </p:cNvPr>
            <p:cNvSpPr/>
            <p:nvPr/>
          </p:nvSpPr>
          <p:spPr>
            <a:xfrm>
              <a:off x="3202483" y="508605"/>
              <a:ext cx="1451260" cy="8707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6" name="TextBox 35">
              <a:extLst>
                <a:ext uri="{FF2B5EF4-FFF2-40B4-BE49-F238E27FC236}">
                  <a16:creationId xmlns:a16="http://schemas.microsoft.com/office/drawing/2014/main" id="{A7D0AD29-CC11-FFD7-FEA0-F6EA5DAEA267}"/>
                </a:ext>
              </a:extLst>
            </p:cNvPr>
            <p:cNvSpPr txBox="1"/>
            <p:nvPr/>
          </p:nvSpPr>
          <p:spPr>
            <a:xfrm>
              <a:off x="3202483" y="508605"/>
              <a:ext cx="1451260" cy="870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Resources for Fiscal Year</a:t>
              </a:r>
            </a:p>
          </p:txBody>
        </p:sp>
      </p:grpSp>
      <p:sp>
        <p:nvSpPr>
          <p:cNvPr id="37" name="Minus Sign 36">
            <a:extLst>
              <a:ext uri="{FF2B5EF4-FFF2-40B4-BE49-F238E27FC236}">
                <a16:creationId xmlns:a16="http://schemas.microsoft.com/office/drawing/2014/main" id="{E9C58318-D064-988B-A6A7-F67D3701996E}"/>
              </a:ext>
            </a:extLst>
          </p:cNvPr>
          <p:cNvSpPr/>
          <p:nvPr/>
        </p:nvSpPr>
        <p:spPr>
          <a:xfrm>
            <a:off x="5867399" y="2438400"/>
            <a:ext cx="457200" cy="4572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us Sign 38">
            <a:extLst>
              <a:ext uri="{FF2B5EF4-FFF2-40B4-BE49-F238E27FC236}">
                <a16:creationId xmlns:a16="http://schemas.microsoft.com/office/drawing/2014/main" id="{F369195E-6847-935B-2EC8-193907A2CAC0}"/>
              </a:ext>
            </a:extLst>
          </p:cNvPr>
          <p:cNvSpPr/>
          <p:nvPr/>
        </p:nvSpPr>
        <p:spPr>
          <a:xfrm>
            <a:off x="5913119" y="4053840"/>
            <a:ext cx="365760" cy="36576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quals 40">
            <a:extLst>
              <a:ext uri="{FF2B5EF4-FFF2-40B4-BE49-F238E27FC236}">
                <a16:creationId xmlns:a16="http://schemas.microsoft.com/office/drawing/2014/main" id="{A1721369-CCB4-A2E9-458C-0971EB5B5F11}"/>
              </a:ext>
            </a:extLst>
          </p:cNvPr>
          <p:cNvSpPr/>
          <p:nvPr/>
        </p:nvSpPr>
        <p:spPr>
          <a:xfrm>
            <a:off x="5930054" y="4892040"/>
            <a:ext cx="365760" cy="36576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
            <a:extLst>
              <a:ext uri="{FF2B5EF4-FFF2-40B4-BE49-F238E27FC236}">
                <a16:creationId xmlns:a16="http://schemas.microsoft.com/office/drawing/2014/main" id="{38EC80FA-8EE5-EEE2-9139-79FA2C88C830}"/>
              </a:ext>
            </a:extLst>
          </p:cNvPr>
          <p:cNvGrpSpPr/>
          <p:nvPr/>
        </p:nvGrpSpPr>
        <p:grpSpPr>
          <a:xfrm>
            <a:off x="3369734" y="4419600"/>
            <a:ext cx="5486400" cy="457200"/>
            <a:chOff x="3202483" y="508605"/>
            <a:chExt cx="1451260" cy="870756"/>
          </a:xfrm>
          <a:solidFill>
            <a:schemeClr val="accent3"/>
          </a:solidFill>
        </p:grpSpPr>
        <p:sp>
          <p:nvSpPr>
            <p:cNvPr id="4" name="Rectangle 3">
              <a:extLst>
                <a:ext uri="{FF2B5EF4-FFF2-40B4-BE49-F238E27FC236}">
                  <a16:creationId xmlns:a16="http://schemas.microsoft.com/office/drawing/2014/main" id="{189AB5A3-600A-7EC0-B20A-6660057A08FB}"/>
                </a:ext>
              </a:extLst>
            </p:cNvPr>
            <p:cNvSpPr/>
            <p:nvPr/>
          </p:nvSpPr>
          <p:spPr>
            <a:xfrm>
              <a:off x="3202483" y="508605"/>
              <a:ext cx="1451260" cy="8707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B85E359B-C660-A1F0-C66E-E229B8690B8A}"/>
                </a:ext>
              </a:extLst>
            </p:cNvPr>
            <p:cNvSpPr txBox="1"/>
            <p:nvPr/>
          </p:nvSpPr>
          <p:spPr>
            <a:xfrm>
              <a:off x="3202483" y="508605"/>
              <a:ext cx="1451260" cy="870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Helvetica Neue Light" panose="02000403000000020004"/>
                </a:rPr>
                <a:t>Subvention</a:t>
              </a:r>
            </a:p>
          </p:txBody>
        </p:sp>
      </p:grpSp>
      <p:sp>
        <p:nvSpPr>
          <p:cNvPr id="7" name="Minus Sign 6">
            <a:extLst>
              <a:ext uri="{FF2B5EF4-FFF2-40B4-BE49-F238E27FC236}">
                <a16:creationId xmlns:a16="http://schemas.microsoft.com/office/drawing/2014/main" id="{5042B640-27C0-1EFC-2FE9-642A34D611C8}"/>
              </a:ext>
            </a:extLst>
          </p:cNvPr>
          <p:cNvSpPr/>
          <p:nvPr/>
        </p:nvSpPr>
        <p:spPr>
          <a:xfrm>
            <a:off x="5884334" y="3200400"/>
            <a:ext cx="457200" cy="4572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110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ACF36D-6088-A0BB-9B69-1A2249C5AE68}"/>
              </a:ext>
            </a:extLst>
          </p:cNvPr>
          <p:cNvSpPr>
            <a:spLocks noGrp="1"/>
          </p:cNvSpPr>
          <p:nvPr>
            <p:ph idx="1"/>
          </p:nvPr>
        </p:nvSpPr>
        <p:spPr>
          <a:xfrm>
            <a:off x="838200" y="3456151"/>
            <a:ext cx="10515600" cy="2628900"/>
          </a:xfrm>
        </p:spPr>
        <p:txBody>
          <a:bodyPr/>
          <a:lstStyle/>
          <a:p>
            <a:r>
              <a:rPr lang="en-US" dirty="0"/>
              <a:t>Main Campus Tuition and State Appropriations: Allocated via metrics, weighted student credit hours by Instruction and Major</a:t>
            </a:r>
          </a:p>
          <a:p>
            <a:r>
              <a:rPr lang="en-US" dirty="0"/>
              <a:t>School/College Revenue: Generated at the local level and can grow or decline as activity changes (more volatility)</a:t>
            </a:r>
          </a:p>
          <a:p>
            <a:pPr lvl="2"/>
            <a:r>
              <a:rPr lang="en-US" dirty="0"/>
              <a:t>Innovation and entrepreneurship rewarded</a:t>
            </a:r>
          </a:p>
          <a:p>
            <a:pPr lvl="2"/>
            <a:r>
              <a:rPr lang="en-US" dirty="0"/>
              <a:t>Diversification of revenue resources at the academic unit provides flexibility</a:t>
            </a:r>
          </a:p>
          <a:p>
            <a:pPr lvl="2"/>
            <a:r>
              <a:rPr lang="en-US" dirty="0"/>
              <a:t>Local financial resources can be aligned with local priorities</a:t>
            </a:r>
          </a:p>
        </p:txBody>
      </p:sp>
      <p:sp>
        <p:nvSpPr>
          <p:cNvPr id="3" name="Title 2">
            <a:extLst>
              <a:ext uri="{FF2B5EF4-FFF2-40B4-BE49-F238E27FC236}">
                <a16:creationId xmlns:a16="http://schemas.microsoft.com/office/drawing/2014/main" id="{B367C577-27C7-EF09-7392-17D2787DE3F4}"/>
              </a:ext>
            </a:extLst>
          </p:cNvPr>
          <p:cNvSpPr>
            <a:spLocks noGrp="1"/>
          </p:cNvSpPr>
          <p:nvPr>
            <p:ph type="title"/>
          </p:nvPr>
        </p:nvSpPr>
        <p:spPr/>
        <p:txBody>
          <a:bodyPr/>
          <a:lstStyle/>
          <a:p>
            <a:r>
              <a:rPr lang="en-US" dirty="0"/>
              <a:t>CU DENVER BUDGET MODEL: REVENUES</a:t>
            </a:r>
          </a:p>
        </p:txBody>
      </p:sp>
      <p:sp>
        <p:nvSpPr>
          <p:cNvPr id="5" name="Slide Number Placeholder 4">
            <a:extLst>
              <a:ext uri="{FF2B5EF4-FFF2-40B4-BE49-F238E27FC236}">
                <a16:creationId xmlns:a16="http://schemas.microsoft.com/office/drawing/2014/main" id="{662E9ED2-0C60-68F4-DD06-EDDE754AC700}"/>
              </a:ext>
            </a:extLst>
          </p:cNvPr>
          <p:cNvSpPr>
            <a:spLocks noGrp="1"/>
          </p:cNvSpPr>
          <p:nvPr>
            <p:ph type="sldNum" sz="quarter" idx="12"/>
          </p:nvPr>
        </p:nvSpPr>
        <p:spPr/>
        <p:txBody>
          <a:bodyPr/>
          <a:lstStyle/>
          <a:p>
            <a:fld id="{2EF5B720-A4A1-FD49-AF98-E194DCD54D67}" type="slidenum">
              <a:rPr lang="en-US" smtClean="0"/>
              <a:t>17</a:t>
            </a:fld>
            <a:endParaRPr lang="en-US" dirty="0"/>
          </a:p>
        </p:txBody>
      </p:sp>
      <p:graphicFrame>
        <p:nvGraphicFramePr>
          <p:cNvPr id="6" name="Content Placeholder 5">
            <a:extLst>
              <a:ext uri="{FF2B5EF4-FFF2-40B4-BE49-F238E27FC236}">
                <a16:creationId xmlns:a16="http://schemas.microsoft.com/office/drawing/2014/main" id="{640F0B7B-482C-B4A1-58AC-86BA47CF4AED}"/>
              </a:ext>
            </a:extLst>
          </p:cNvPr>
          <p:cNvGraphicFramePr>
            <a:graphicFrameLocks/>
          </p:cNvGraphicFramePr>
          <p:nvPr>
            <p:extLst>
              <p:ext uri="{D42A27DB-BD31-4B8C-83A1-F6EECF244321}">
                <p14:modId xmlns:p14="http://schemas.microsoft.com/office/powerpoint/2010/main" val="4024504333"/>
              </p:ext>
            </p:extLst>
          </p:nvPr>
        </p:nvGraphicFramePr>
        <p:xfrm>
          <a:off x="838200" y="1845833"/>
          <a:ext cx="11049000" cy="1887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DEC851C9-F1C6-D82F-FEAC-CB278921F687}"/>
              </a:ext>
            </a:extLst>
          </p:cNvPr>
          <p:cNvSpPr txBox="1"/>
          <p:nvPr/>
        </p:nvSpPr>
        <p:spPr>
          <a:xfrm>
            <a:off x="1143000" y="1885950"/>
            <a:ext cx="2362200" cy="369332"/>
          </a:xfrm>
          <a:prstGeom prst="rect">
            <a:avLst/>
          </a:prstGeom>
          <a:noFill/>
        </p:spPr>
        <p:txBody>
          <a:bodyPr wrap="square" rtlCol="0">
            <a:spAutoFit/>
          </a:bodyPr>
          <a:lstStyle/>
          <a:p>
            <a:r>
              <a:rPr lang="en-US" dirty="0">
                <a:solidFill>
                  <a:schemeClr val="tx1">
                    <a:lumMod val="75000"/>
                    <a:lumOff val="25000"/>
                  </a:schemeClr>
                </a:solidFill>
                <a:latin typeface="Helvetica Neue Light" panose="02000403000000020004"/>
              </a:rPr>
              <a:t>Allocated via Metrics</a:t>
            </a:r>
          </a:p>
        </p:txBody>
      </p:sp>
      <p:sp>
        <p:nvSpPr>
          <p:cNvPr id="8" name="TextBox 7">
            <a:extLst>
              <a:ext uri="{FF2B5EF4-FFF2-40B4-BE49-F238E27FC236}">
                <a16:creationId xmlns:a16="http://schemas.microsoft.com/office/drawing/2014/main" id="{9727FB12-4C4F-CF08-DCA7-1FC87C1765F0}"/>
              </a:ext>
            </a:extLst>
          </p:cNvPr>
          <p:cNvSpPr txBox="1"/>
          <p:nvPr/>
        </p:nvSpPr>
        <p:spPr>
          <a:xfrm>
            <a:off x="6362700" y="1885950"/>
            <a:ext cx="3619500" cy="369332"/>
          </a:xfrm>
          <a:prstGeom prst="rect">
            <a:avLst/>
          </a:prstGeom>
          <a:noFill/>
        </p:spPr>
        <p:txBody>
          <a:bodyPr wrap="square" rtlCol="0">
            <a:spAutoFit/>
          </a:bodyPr>
          <a:lstStyle/>
          <a:p>
            <a:r>
              <a:rPr lang="en-US" dirty="0">
                <a:solidFill>
                  <a:schemeClr val="tx1">
                    <a:lumMod val="75000"/>
                    <a:lumOff val="25000"/>
                  </a:schemeClr>
                </a:solidFill>
                <a:latin typeface="Helvetica Neue Light" panose="02000403000000020004"/>
              </a:rPr>
              <a:t>100% Assigned to Academic Unit</a:t>
            </a:r>
          </a:p>
        </p:txBody>
      </p:sp>
    </p:spTree>
    <p:extLst>
      <p:ext uri="{BB962C8B-B14F-4D97-AF65-F5344CB8AC3E}">
        <p14:creationId xmlns:p14="http://schemas.microsoft.com/office/powerpoint/2010/main" val="2853436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ACF36D-6088-A0BB-9B69-1A2249C5AE68}"/>
              </a:ext>
            </a:extLst>
          </p:cNvPr>
          <p:cNvSpPr>
            <a:spLocks noGrp="1"/>
          </p:cNvSpPr>
          <p:nvPr>
            <p:ph idx="1"/>
          </p:nvPr>
        </p:nvSpPr>
        <p:spPr>
          <a:xfrm>
            <a:off x="533400" y="3048000"/>
            <a:ext cx="11282160" cy="3042376"/>
          </a:xfrm>
        </p:spPr>
        <p:txBody>
          <a:bodyPr>
            <a:normAutofit fontScale="92500" lnSpcReduction="20000"/>
          </a:bodyPr>
          <a:lstStyle/>
          <a:p>
            <a:r>
              <a:rPr lang="en-US" dirty="0"/>
              <a:t>Central Support Unit Allocations:  Expense buckets allocated to academic units with specific metrics tied to activity</a:t>
            </a:r>
          </a:p>
          <a:p>
            <a:pPr lvl="2"/>
            <a:r>
              <a:rPr lang="en-US" dirty="0"/>
              <a:t>Central Support &amp; Administration (CSA): Chancellor’s Office, University Communications, DEI, Finance &amp; Administration</a:t>
            </a:r>
          </a:p>
          <a:p>
            <a:pPr lvl="2"/>
            <a:r>
              <a:rPr lang="en-US" dirty="0"/>
              <a:t>Academic and Student Affairs (ASA): Provost’s Office, Academic Planning, Faculty Affairs</a:t>
            </a:r>
          </a:p>
          <a:p>
            <a:pPr lvl="2"/>
            <a:r>
              <a:rPr lang="en-US" dirty="0"/>
              <a:t>Facilities: Facilities Management, debt (“mortgage”) on CU Denver owned buildings</a:t>
            </a:r>
          </a:p>
          <a:p>
            <a:pPr lvl="2"/>
            <a:r>
              <a:rPr lang="en-US" dirty="0"/>
              <a:t>Institutional Aid</a:t>
            </a:r>
          </a:p>
          <a:p>
            <a:pPr lvl="2"/>
            <a:r>
              <a:rPr lang="en-US" dirty="0"/>
              <a:t>Research: Research Services, Office of Grants and Contracts</a:t>
            </a:r>
          </a:p>
          <a:p>
            <a:pPr lvl="2"/>
            <a:r>
              <a:rPr lang="en-US" dirty="0"/>
              <a:t>Library</a:t>
            </a:r>
          </a:p>
          <a:p>
            <a:pPr lvl="2"/>
            <a:r>
              <a:rPr lang="en-US" dirty="0"/>
              <a:t>Commitments &amp; Obligations: AHEC, System Office, Insurance, bad debt, campus-wide budgetary holds</a:t>
            </a:r>
          </a:p>
          <a:p>
            <a:pPr lvl="2"/>
            <a:endParaRPr lang="en-US" dirty="0"/>
          </a:p>
          <a:p>
            <a:r>
              <a:rPr lang="en-US" dirty="0"/>
              <a:t>School/College Direct Expenditures: Instruction, school/college administration, student support.  These are covered by the final school/college budget allocation</a:t>
            </a:r>
          </a:p>
        </p:txBody>
      </p:sp>
      <p:sp>
        <p:nvSpPr>
          <p:cNvPr id="3" name="Title 2">
            <a:extLst>
              <a:ext uri="{FF2B5EF4-FFF2-40B4-BE49-F238E27FC236}">
                <a16:creationId xmlns:a16="http://schemas.microsoft.com/office/drawing/2014/main" id="{B367C577-27C7-EF09-7392-17D2787DE3F4}"/>
              </a:ext>
            </a:extLst>
          </p:cNvPr>
          <p:cNvSpPr>
            <a:spLocks noGrp="1"/>
          </p:cNvSpPr>
          <p:nvPr>
            <p:ph type="title"/>
          </p:nvPr>
        </p:nvSpPr>
        <p:spPr/>
        <p:txBody>
          <a:bodyPr/>
          <a:lstStyle/>
          <a:p>
            <a:r>
              <a:rPr lang="en-US" dirty="0"/>
              <a:t>CU DENVER BUDGET MODEL: EXPENDITURES</a:t>
            </a:r>
          </a:p>
        </p:txBody>
      </p:sp>
      <p:sp>
        <p:nvSpPr>
          <p:cNvPr id="5" name="Slide Number Placeholder 4">
            <a:extLst>
              <a:ext uri="{FF2B5EF4-FFF2-40B4-BE49-F238E27FC236}">
                <a16:creationId xmlns:a16="http://schemas.microsoft.com/office/drawing/2014/main" id="{662E9ED2-0C60-68F4-DD06-EDDE754AC700}"/>
              </a:ext>
            </a:extLst>
          </p:cNvPr>
          <p:cNvSpPr>
            <a:spLocks noGrp="1"/>
          </p:cNvSpPr>
          <p:nvPr>
            <p:ph type="sldNum" sz="quarter" idx="12"/>
          </p:nvPr>
        </p:nvSpPr>
        <p:spPr/>
        <p:txBody>
          <a:bodyPr/>
          <a:lstStyle/>
          <a:p>
            <a:fld id="{2EF5B720-A4A1-FD49-AF98-E194DCD54D67}" type="slidenum">
              <a:rPr lang="en-US" smtClean="0"/>
              <a:t>18</a:t>
            </a:fld>
            <a:endParaRPr lang="en-US" dirty="0"/>
          </a:p>
        </p:txBody>
      </p:sp>
      <p:sp>
        <p:nvSpPr>
          <p:cNvPr id="7" name="TextBox 6">
            <a:extLst>
              <a:ext uri="{FF2B5EF4-FFF2-40B4-BE49-F238E27FC236}">
                <a16:creationId xmlns:a16="http://schemas.microsoft.com/office/drawing/2014/main" id="{DEC851C9-F1C6-D82F-FEAC-CB278921F687}"/>
              </a:ext>
            </a:extLst>
          </p:cNvPr>
          <p:cNvSpPr txBox="1"/>
          <p:nvPr/>
        </p:nvSpPr>
        <p:spPr>
          <a:xfrm>
            <a:off x="2057400" y="1752600"/>
            <a:ext cx="2362200" cy="369332"/>
          </a:xfrm>
          <a:prstGeom prst="rect">
            <a:avLst/>
          </a:prstGeom>
          <a:noFill/>
        </p:spPr>
        <p:txBody>
          <a:bodyPr wrap="square" rtlCol="0">
            <a:spAutoFit/>
          </a:bodyPr>
          <a:lstStyle/>
          <a:p>
            <a:r>
              <a:rPr lang="en-US" dirty="0">
                <a:solidFill>
                  <a:schemeClr val="tx1">
                    <a:lumMod val="75000"/>
                    <a:lumOff val="25000"/>
                  </a:schemeClr>
                </a:solidFill>
                <a:latin typeface="Helvetica Neue Light" panose="02000403000000020004"/>
              </a:rPr>
              <a:t>Allocated via Metrics</a:t>
            </a:r>
          </a:p>
        </p:txBody>
      </p:sp>
      <p:sp>
        <p:nvSpPr>
          <p:cNvPr id="8" name="TextBox 7">
            <a:extLst>
              <a:ext uri="{FF2B5EF4-FFF2-40B4-BE49-F238E27FC236}">
                <a16:creationId xmlns:a16="http://schemas.microsoft.com/office/drawing/2014/main" id="{9727FB12-4C4F-CF08-DCA7-1FC87C1765F0}"/>
              </a:ext>
            </a:extLst>
          </p:cNvPr>
          <p:cNvSpPr txBox="1"/>
          <p:nvPr/>
        </p:nvSpPr>
        <p:spPr>
          <a:xfrm>
            <a:off x="6174480" y="1752600"/>
            <a:ext cx="3619500" cy="369332"/>
          </a:xfrm>
          <a:prstGeom prst="rect">
            <a:avLst/>
          </a:prstGeom>
          <a:noFill/>
        </p:spPr>
        <p:txBody>
          <a:bodyPr wrap="square" rtlCol="0">
            <a:spAutoFit/>
          </a:bodyPr>
          <a:lstStyle/>
          <a:p>
            <a:r>
              <a:rPr lang="en-US" dirty="0">
                <a:solidFill>
                  <a:schemeClr val="tx1">
                    <a:lumMod val="75000"/>
                    <a:lumOff val="25000"/>
                  </a:schemeClr>
                </a:solidFill>
                <a:latin typeface="Helvetica Neue Light" panose="02000403000000020004"/>
              </a:rPr>
              <a:t>100% Assigned to Academic Unit</a:t>
            </a:r>
          </a:p>
        </p:txBody>
      </p:sp>
      <p:graphicFrame>
        <p:nvGraphicFramePr>
          <p:cNvPr id="10" name="Content Placeholder 5">
            <a:extLst>
              <a:ext uri="{FF2B5EF4-FFF2-40B4-BE49-F238E27FC236}">
                <a16:creationId xmlns:a16="http://schemas.microsoft.com/office/drawing/2014/main" id="{00A5FF40-9FBD-D7AE-02F1-E8BA5A79C7B1}"/>
              </a:ext>
            </a:extLst>
          </p:cNvPr>
          <p:cNvGraphicFramePr>
            <a:graphicFrameLocks/>
          </p:cNvGraphicFramePr>
          <p:nvPr>
            <p:extLst>
              <p:ext uri="{D42A27DB-BD31-4B8C-83A1-F6EECF244321}">
                <p14:modId xmlns:p14="http://schemas.microsoft.com/office/powerpoint/2010/main" val="1177509872"/>
              </p:ext>
            </p:extLst>
          </p:nvPr>
        </p:nvGraphicFramePr>
        <p:xfrm>
          <a:off x="571500" y="2133600"/>
          <a:ext cx="11049000" cy="788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0389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FEF4E-8294-1BC1-9798-FCDD7DCB5604}"/>
              </a:ext>
            </a:extLst>
          </p:cNvPr>
          <p:cNvSpPr>
            <a:spLocks noGrp="1"/>
          </p:cNvSpPr>
          <p:nvPr>
            <p:ph type="title"/>
          </p:nvPr>
        </p:nvSpPr>
        <p:spPr/>
        <p:txBody>
          <a:bodyPr/>
          <a:lstStyle/>
          <a:p>
            <a:r>
              <a:rPr lang="en-US" dirty="0"/>
              <a:t>CU DENVER BUDGET MODEL: MISSION ENHANCEMENT FUND</a:t>
            </a:r>
          </a:p>
        </p:txBody>
      </p:sp>
      <p:sp>
        <p:nvSpPr>
          <p:cNvPr id="5" name="Slide Number Placeholder 4">
            <a:extLst>
              <a:ext uri="{FF2B5EF4-FFF2-40B4-BE49-F238E27FC236}">
                <a16:creationId xmlns:a16="http://schemas.microsoft.com/office/drawing/2014/main" id="{C30762BF-C991-0300-06EB-BFA6CD686926}"/>
              </a:ext>
            </a:extLst>
          </p:cNvPr>
          <p:cNvSpPr>
            <a:spLocks noGrp="1"/>
          </p:cNvSpPr>
          <p:nvPr>
            <p:ph type="sldNum" sz="quarter" idx="12"/>
          </p:nvPr>
        </p:nvSpPr>
        <p:spPr/>
        <p:txBody>
          <a:bodyPr/>
          <a:lstStyle/>
          <a:p>
            <a:fld id="{2EF5B720-A4A1-FD49-AF98-E194DCD54D67}" type="slidenum">
              <a:rPr lang="en-US" smtClean="0"/>
              <a:t>19</a:t>
            </a:fld>
            <a:endParaRPr lang="en-US" dirty="0"/>
          </a:p>
        </p:txBody>
      </p:sp>
      <p:sp>
        <p:nvSpPr>
          <p:cNvPr id="8" name="Content Placeholder 7">
            <a:extLst>
              <a:ext uri="{FF2B5EF4-FFF2-40B4-BE49-F238E27FC236}">
                <a16:creationId xmlns:a16="http://schemas.microsoft.com/office/drawing/2014/main" id="{11FF9947-D6FD-DA3F-B588-DF9AA4C2327C}"/>
              </a:ext>
            </a:extLst>
          </p:cNvPr>
          <p:cNvSpPr>
            <a:spLocks noGrp="1"/>
          </p:cNvSpPr>
          <p:nvPr>
            <p:ph idx="1"/>
          </p:nvPr>
        </p:nvSpPr>
        <p:spPr>
          <a:xfrm>
            <a:off x="838200" y="3202212"/>
            <a:ext cx="10515600" cy="3234447"/>
          </a:xfrm>
        </p:spPr>
        <p:txBody>
          <a:bodyPr>
            <a:normAutofit/>
          </a:bodyPr>
          <a:lstStyle/>
          <a:p>
            <a:r>
              <a:rPr lang="en-US" dirty="0"/>
              <a:t>Mission Enhancement Fund is created through a participation fee on select revenues that are assigned to academic units.</a:t>
            </a:r>
          </a:p>
          <a:p>
            <a:r>
              <a:rPr lang="en-US" dirty="0"/>
              <a:t>The Participation Fee must be sufficient to fund “Subvention,” which is a concept recognizing that not all academic units will be allocated adequate resources within the model to support their costs due to discipline specific circumstances of pedagogy, accreditation requirements, space/equipment needs, etc.  Recognizing the mission and strategic importance of offering a comprehensive array of academic programs, subvention provides a “rebalancing” among academic units by shifting allocated resources from those able to make contribution to those that require additional support.</a:t>
            </a:r>
          </a:p>
          <a:p>
            <a:r>
              <a:rPr lang="en-US" dirty="0"/>
              <a:t>Budget Model Initiatives Pool is the remainder of the Mission Enhancement Fund after subvention.  Initiatives Pool funds can be used for either academic or administrative units depending on need.  </a:t>
            </a:r>
            <a:endParaRPr lang="en-US" dirty="0">
              <a:highlight>
                <a:srgbClr val="FFFF00"/>
              </a:highlight>
            </a:endParaRPr>
          </a:p>
        </p:txBody>
      </p:sp>
      <p:sp>
        <p:nvSpPr>
          <p:cNvPr id="11" name="Arrow: Down 10">
            <a:extLst>
              <a:ext uri="{FF2B5EF4-FFF2-40B4-BE49-F238E27FC236}">
                <a16:creationId xmlns:a16="http://schemas.microsoft.com/office/drawing/2014/main" id="{B4279D45-96E7-9F11-FBB2-C996ADDEF8DC}"/>
              </a:ext>
            </a:extLst>
          </p:cNvPr>
          <p:cNvSpPr/>
          <p:nvPr/>
        </p:nvSpPr>
        <p:spPr>
          <a:xfrm>
            <a:off x="3886200" y="2283096"/>
            <a:ext cx="365760" cy="2743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Content Placeholder 5">
            <a:extLst>
              <a:ext uri="{FF2B5EF4-FFF2-40B4-BE49-F238E27FC236}">
                <a16:creationId xmlns:a16="http://schemas.microsoft.com/office/drawing/2014/main" id="{3192BA1B-E5D3-2FA8-739D-F7B891A9A6E8}"/>
              </a:ext>
            </a:extLst>
          </p:cNvPr>
          <p:cNvGraphicFramePr>
            <a:graphicFrameLocks/>
          </p:cNvGraphicFramePr>
          <p:nvPr>
            <p:extLst>
              <p:ext uri="{D42A27DB-BD31-4B8C-83A1-F6EECF244321}">
                <p14:modId xmlns:p14="http://schemas.microsoft.com/office/powerpoint/2010/main" val="1019945912"/>
              </p:ext>
            </p:extLst>
          </p:nvPr>
        </p:nvGraphicFramePr>
        <p:xfrm>
          <a:off x="1032215" y="2557416"/>
          <a:ext cx="10854985" cy="510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Arrow: Down 19">
            <a:extLst>
              <a:ext uri="{FF2B5EF4-FFF2-40B4-BE49-F238E27FC236}">
                <a16:creationId xmlns:a16="http://schemas.microsoft.com/office/drawing/2014/main" id="{763AC8E0-27B1-F78E-79AF-E5941F60F021}"/>
              </a:ext>
            </a:extLst>
          </p:cNvPr>
          <p:cNvSpPr/>
          <p:nvPr/>
        </p:nvSpPr>
        <p:spPr>
          <a:xfrm>
            <a:off x="7696200" y="2283096"/>
            <a:ext cx="365760" cy="2743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4EA3D3-E87B-3081-419E-4C3E040EA718}"/>
              </a:ext>
            </a:extLst>
          </p:cNvPr>
          <p:cNvSpPr/>
          <p:nvPr/>
        </p:nvSpPr>
        <p:spPr>
          <a:xfrm>
            <a:off x="1384435" y="1786881"/>
            <a:ext cx="9423129" cy="496215"/>
          </a:xfrm>
          <a:prstGeom prst="rect">
            <a:avLst/>
          </a:prstGeom>
        </p:spPr>
        <p:style>
          <a:lnRef idx="2">
            <a:schemeClr val="accent1"/>
          </a:lnRef>
          <a:fillRef idx="1001">
            <a:schemeClr val="lt2"/>
          </a:fillRef>
          <a:effectRef idx="0">
            <a:schemeClr val="accent1"/>
          </a:effectRef>
          <a:fontRef idx="minor">
            <a:schemeClr val="dk1"/>
          </a:fontRef>
        </p:style>
        <p:txBody>
          <a:bodyPr rtlCol="0" anchor="ctr"/>
          <a:lstStyle/>
          <a:p>
            <a:pPr algn="ctr"/>
            <a:r>
              <a:rPr lang="en-US" sz="1600" dirty="0">
                <a:ln w="0"/>
                <a:solidFill>
                  <a:schemeClr val="tx1"/>
                </a:solidFill>
                <a:latin typeface="Helvetica Neue Light" panose="02000403000000020004"/>
                <a:cs typeface="Arial" panose="020B0604020202020204" pitchFamily="34" charset="0"/>
              </a:rPr>
              <a:t>Mission Enhancement Fund</a:t>
            </a:r>
            <a:endParaRPr lang="en-US" sz="900" dirty="0">
              <a:ln w="0"/>
              <a:solidFill>
                <a:schemeClr val="tx1"/>
              </a:solidFill>
              <a:latin typeface="Helvetica Neue Light" panose="02000403000000020004"/>
              <a:cs typeface="Arial" panose="020B0604020202020204" pitchFamily="34" charset="0"/>
            </a:endParaRPr>
          </a:p>
          <a:p>
            <a:pPr algn="ctr"/>
            <a:r>
              <a:rPr lang="en-US" sz="900" dirty="0">
                <a:ln w="0"/>
                <a:solidFill>
                  <a:schemeClr val="tx1"/>
                </a:solidFill>
                <a:latin typeface="Helvetica Neue Light" panose="02000403000000020004"/>
                <a:cs typeface="Arial" panose="020B0604020202020204" pitchFamily="34" charset="0"/>
              </a:rPr>
              <a:t>(Main Campus Tuition + State appropriation + ICR + Auxiliary + Differential tuition) * Participation Fee</a:t>
            </a:r>
          </a:p>
        </p:txBody>
      </p:sp>
    </p:spTree>
    <p:extLst>
      <p:ext uri="{BB962C8B-B14F-4D97-AF65-F5344CB8AC3E}">
        <p14:creationId xmlns:p14="http://schemas.microsoft.com/office/powerpoint/2010/main" val="2274155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71B165-3B69-0850-A3F8-BB66FE546A02}"/>
              </a:ext>
            </a:extLst>
          </p:cNvPr>
          <p:cNvSpPr>
            <a:spLocks noGrp="1"/>
          </p:cNvSpPr>
          <p:nvPr>
            <p:ph type="title"/>
          </p:nvPr>
        </p:nvSpPr>
        <p:spPr/>
        <p:txBody>
          <a:bodyPr>
            <a:normAutofit/>
          </a:bodyPr>
          <a:lstStyle/>
          <a:p>
            <a:r>
              <a:rPr lang="en-US" sz="4400" dirty="0"/>
              <a:t>AGENDA</a:t>
            </a:r>
          </a:p>
        </p:txBody>
      </p:sp>
      <p:sp>
        <p:nvSpPr>
          <p:cNvPr id="5" name="Slide Number Placeholder 4">
            <a:extLst>
              <a:ext uri="{FF2B5EF4-FFF2-40B4-BE49-F238E27FC236}">
                <a16:creationId xmlns:a16="http://schemas.microsoft.com/office/drawing/2014/main" id="{567A1540-636C-38B4-881E-C07F08B9758E}"/>
              </a:ext>
            </a:extLst>
          </p:cNvPr>
          <p:cNvSpPr>
            <a:spLocks noGrp="1"/>
          </p:cNvSpPr>
          <p:nvPr>
            <p:ph type="sldNum" sz="quarter" idx="12"/>
          </p:nvPr>
        </p:nvSpPr>
        <p:spPr/>
        <p:txBody>
          <a:bodyPr/>
          <a:lstStyle/>
          <a:p>
            <a:fld id="{2EF5B720-A4A1-FD49-AF98-E194DCD54D67}" type="slidenum">
              <a:rPr lang="en-US" smtClean="0"/>
              <a:pPr/>
              <a:t>2</a:t>
            </a:fld>
            <a:endParaRPr lang="en-US" dirty="0"/>
          </a:p>
        </p:txBody>
      </p:sp>
      <p:sp>
        <p:nvSpPr>
          <p:cNvPr id="7" name="Text Placeholder 6">
            <a:extLst>
              <a:ext uri="{FF2B5EF4-FFF2-40B4-BE49-F238E27FC236}">
                <a16:creationId xmlns:a16="http://schemas.microsoft.com/office/drawing/2014/main" id="{5BD7D4B2-9BB8-9C9B-6A48-86747E68B7F5}"/>
              </a:ext>
            </a:extLst>
          </p:cNvPr>
          <p:cNvSpPr>
            <a:spLocks noGrp="1"/>
          </p:cNvSpPr>
          <p:nvPr>
            <p:ph type="body" sz="quarter" idx="13"/>
          </p:nvPr>
        </p:nvSpPr>
        <p:spPr/>
        <p:txBody>
          <a:bodyPr>
            <a:normAutofit/>
          </a:bodyPr>
          <a:lstStyle/>
          <a:p>
            <a:r>
              <a:rPr lang="en-US" sz="2400" dirty="0"/>
              <a:t>1.  </a:t>
            </a:r>
          </a:p>
        </p:txBody>
      </p:sp>
      <p:sp>
        <p:nvSpPr>
          <p:cNvPr id="8" name="Text Placeholder 7">
            <a:extLst>
              <a:ext uri="{FF2B5EF4-FFF2-40B4-BE49-F238E27FC236}">
                <a16:creationId xmlns:a16="http://schemas.microsoft.com/office/drawing/2014/main" id="{619EE6F9-A24B-323D-45EE-7304134E2543}"/>
              </a:ext>
            </a:extLst>
          </p:cNvPr>
          <p:cNvSpPr>
            <a:spLocks noGrp="1"/>
          </p:cNvSpPr>
          <p:nvPr>
            <p:ph type="body" sz="quarter" idx="14"/>
          </p:nvPr>
        </p:nvSpPr>
        <p:spPr>
          <a:xfrm>
            <a:off x="1447652" y="2084917"/>
            <a:ext cx="8280599" cy="457200"/>
          </a:xfrm>
        </p:spPr>
        <p:txBody>
          <a:bodyPr>
            <a:noAutofit/>
          </a:bodyPr>
          <a:lstStyle/>
          <a:p>
            <a:r>
              <a:rPr lang="en-US" sz="2800" dirty="0"/>
              <a:t>Welcome and Introductions</a:t>
            </a:r>
          </a:p>
        </p:txBody>
      </p:sp>
      <p:sp>
        <p:nvSpPr>
          <p:cNvPr id="9" name="Text Placeholder 8">
            <a:extLst>
              <a:ext uri="{FF2B5EF4-FFF2-40B4-BE49-F238E27FC236}">
                <a16:creationId xmlns:a16="http://schemas.microsoft.com/office/drawing/2014/main" id="{FE4B16F1-9CB7-BB79-3539-197C50324B48}"/>
              </a:ext>
            </a:extLst>
          </p:cNvPr>
          <p:cNvSpPr>
            <a:spLocks noGrp="1"/>
          </p:cNvSpPr>
          <p:nvPr>
            <p:ph type="body" sz="quarter" idx="15"/>
          </p:nvPr>
        </p:nvSpPr>
        <p:spPr/>
        <p:txBody>
          <a:bodyPr>
            <a:normAutofit/>
          </a:bodyPr>
          <a:lstStyle/>
          <a:p>
            <a:r>
              <a:rPr lang="en-US" sz="2400" dirty="0"/>
              <a:t>2.</a:t>
            </a:r>
          </a:p>
        </p:txBody>
      </p:sp>
      <p:sp>
        <p:nvSpPr>
          <p:cNvPr id="10" name="Text Placeholder 9">
            <a:extLst>
              <a:ext uri="{FF2B5EF4-FFF2-40B4-BE49-F238E27FC236}">
                <a16:creationId xmlns:a16="http://schemas.microsoft.com/office/drawing/2014/main" id="{65746BEC-C7AA-E370-9E79-64615C4DB169}"/>
              </a:ext>
            </a:extLst>
          </p:cNvPr>
          <p:cNvSpPr>
            <a:spLocks noGrp="1"/>
          </p:cNvSpPr>
          <p:nvPr>
            <p:ph type="body" sz="quarter" idx="16"/>
          </p:nvPr>
        </p:nvSpPr>
        <p:spPr>
          <a:xfrm>
            <a:off x="1447652" y="2514600"/>
            <a:ext cx="8280599" cy="457200"/>
          </a:xfrm>
        </p:spPr>
        <p:txBody>
          <a:bodyPr>
            <a:noAutofit/>
          </a:bodyPr>
          <a:lstStyle/>
          <a:p>
            <a:r>
              <a:rPr lang="en-US" sz="2800" dirty="0"/>
              <a:t>Schedule and Expectations</a:t>
            </a:r>
          </a:p>
        </p:txBody>
      </p:sp>
      <p:sp>
        <p:nvSpPr>
          <p:cNvPr id="11" name="Text Placeholder 10">
            <a:extLst>
              <a:ext uri="{FF2B5EF4-FFF2-40B4-BE49-F238E27FC236}">
                <a16:creationId xmlns:a16="http://schemas.microsoft.com/office/drawing/2014/main" id="{7B46CD17-3A5A-315D-841C-B5690A471688}"/>
              </a:ext>
            </a:extLst>
          </p:cNvPr>
          <p:cNvSpPr>
            <a:spLocks noGrp="1"/>
          </p:cNvSpPr>
          <p:nvPr>
            <p:ph type="body" sz="quarter" idx="17"/>
          </p:nvPr>
        </p:nvSpPr>
        <p:spPr/>
        <p:txBody>
          <a:bodyPr>
            <a:normAutofit/>
          </a:bodyPr>
          <a:lstStyle/>
          <a:p>
            <a:r>
              <a:rPr lang="en-US" sz="2400" dirty="0"/>
              <a:t>3.</a:t>
            </a:r>
          </a:p>
        </p:txBody>
      </p:sp>
      <p:sp>
        <p:nvSpPr>
          <p:cNvPr id="12" name="Text Placeholder 11">
            <a:extLst>
              <a:ext uri="{FF2B5EF4-FFF2-40B4-BE49-F238E27FC236}">
                <a16:creationId xmlns:a16="http://schemas.microsoft.com/office/drawing/2014/main" id="{F2C74FE2-65FD-25D2-C749-679AE2745661}"/>
              </a:ext>
            </a:extLst>
          </p:cNvPr>
          <p:cNvSpPr>
            <a:spLocks noGrp="1"/>
          </p:cNvSpPr>
          <p:nvPr>
            <p:ph type="body" sz="quarter" idx="18"/>
          </p:nvPr>
        </p:nvSpPr>
        <p:spPr/>
        <p:txBody>
          <a:bodyPr>
            <a:noAutofit/>
          </a:bodyPr>
          <a:lstStyle/>
          <a:p>
            <a:r>
              <a:rPr lang="en-US" sz="2800" dirty="0"/>
              <a:t>History of the Budget Model</a:t>
            </a:r>
          </a:p>
        </p:txBody>
      </p:sp>
      <p:sp>
        <p:nvSpPr>
          <p:cNvPr id="13" name="Text Placeholder 12">
            <a:extLst>
              <a:ext uri="{FF2B5EF4-FFF2-40B4-BE49-F238E27FC236}">
                <a16:creationId xmlns:a16="http://schemas.microsoft.com/office/drawing/2014/main" id="{79F7ABA9-8AD6-F8A8-EA79-C5C86D9E4069}"/>
              </a:ext>
            </a:extLst>
          </p:cNvPr>
          <p:cNvSpPr>
            <a:spLocks noGrp="1"/>
          </p:cNvSpPr>
          <p:nvPr>
            <p:ph type="body" sz="quarter" idx="19"/>
          </p:nvPr>
        </p:nvSpPr>
        <p:spPr/>
        <p:txBody>
          <a:bodyPr>
            <a:normAutofit/>
          </a:bodyPr>
          <a:lstStyle/>
          <a:p>
            <a:r>
              <a:rPr lang="en-US" sz="2400" dirty="0"/>
              <a:t>4.</a:t>
            </a:r>
          </a:p>
        </p:txBody>
      </p:sp>
      <p:sp>
        <p:nvSpPr>
          <p:cNvPr id="14" name="Text Placeholder 13">
            <a:extLst>
              <a:ext uri="{FF2B5EF4-FFF2-40B4-BE49-F238E27FC236}">
                <a16:creationId xmlns:a16="http://schemas.microsoft.com/office/drawing/2014/main" id="{40330B93-EF59-2A71-829F-2549199337BF}"/>
              </a:ext>
            </a:extLst>
          </p:cNvPr>
          <p:cNvSpPr>
            <a:spLocks noGrp="1"/>
          </p:cNvSpPr>
          <p:nvPr>
            <p:ph type="body" sz="quarter" idx="20"/>
          </p:nvPr>
        </p:nvSpPr>
        <p:spPr/>
        <p:txBody>
          <a:bodyPr>
            <a:noAutofit/>
          </a:bodyPr>
          <a:lstStyle/>
          <a:p>
            <a:r>
              <a:rPr lang="en-US" sz="2800" dirty="0"/>
              <a:t>Budget Model Fundamentals</a:t>
            </a:r>
          </a:p>
        </p:txBody>
      </p:sp>
      <p:sp>
        <p:nvSpPr>
          <p:cNvPr id="15" name="Text Placeholder 14">
            <a:extLst>
              <a:ext uri="{FF2B5EF4-FFF2-40B4-BE49-F238E27FC236}">
                <a16:creationId xmlns:a16="http://schemas.microsoft.com/office/drawing/2014/main" id="{AE8740A3-409E-E094-209B-3A8B12E60E12}"/>
              </a:ext>
            </a:extLst>
          </p:cNvPr>
          <p:cNvSpPr>
            <a:spLocks noGrp="1"/>
          </p:cNvSpPr>
          <p:nvPr>
            <p:ph type="body" sz="quarter" idx="21"/>
          </p:nvPr>
        </p:nvSpPr>
        <p:spPr/>
        <p:txBody>
          <a:bodyPr>
            <a:normAutofit/>
          </a:bodyPr>
          <a:lstStyle/>
          <a:p>
            <a:r>
              <a:rPr lang="en-US" sz="2400" dirty="0"/>
              <a:t>5.</a:t>
            </a:r>
          </a:p>
        </p:txBody>
      </p:sp>
      <p:sp>
        <p:nvSpPr>
          <p:cNvPr id="16" name="Text Placeholder 15">
            <a:extLst>
              <a:ext uri="{FF2B5EF4-FFF2-40B4-BE49-F238E27FC236}">
                <a16:creationId xmlns:a16="http://schemas.microsoft.com/office/drawing/2014/main" id="{C4094AE2-201A-43A3-A001-BBCC858525CE}"/>
              </a:ext>
            </a:extLst>
          </p:cNvPr>
          <p:cNvSpPr>
            <a:spLocks noGrp="1"/>
          </p:cNvSpPr>
          <p:nvPr>
            <p:ph type="body" sz="quarter" idx="22"/>
          </p:nvPr>
        </p:nvSpPr>
        <p:spPr/>
        <p:txBody>
          <a:bodyPr>
            <a:noAutofit/>
          </a:bodyPr>
          <a:lstStyle/>
          <a:p>
            <a:r>
              <a:rPr lang="en-US" sz="2800" dirty="0"/>
              <a:t>Expected Outcomes</a:t>
            </a:r>
          </a:p>
        </p:txBody>
      </p:sp>
      <p:sp>
        <p:nvSpPr>
          <p:cNvPr id="17" name="Text Placeholder 16">
            <a:extLst>
              <a:ext uri="{FF2B5EF4-FFF2-40B4-BE49-F238E27FC236}">
                <a16:creationId xmlns:a16="http://schemas.microsoft.com/office/drawing/2014/main" id="{13961E3D-D23D-E20A-9054-B86A32E3FA8E}"/>
              </a:ext>
            </a:extLst>
          </p:cNvPr>
          <p:cNvSpPr>
            <a:spLocks noGrp="1"/>
          </p:cNvSpPr>
          <p:nvPr>
            <p:ph type="body" sz="quarter" idx="23"/>
          </p:nvPr>
        </p:nvSpPr>
        <p:spPr/>
        <p:txBody>
          <a:bodyPr>
            <a:normAutofit/>
          </a:bodyPr>
          <a:lstStyle/>
          <a:p>
            <a:r>
              <a:rPr lang="en-US" sz="2400" dirty="0"/>
              <a:t>6.</a:t>
            </a:r>
          </a:p>
        </p:txBody>
      </p:sp>
      <p:sp>
        <p:nvSpPr>
          <p:cNvPr id="18" name="Text Placeholder 17">
            <a:extLst>
              <a:ext uri="{FF2B5EF4-FFF2-40B4-BE49-F238E27FC236}">
                <a16:creationId xmlns:a16="http://schemas.microsoft.com/office/drawing/2014/main" id="{B70A936D-7ECA-38FE-632B-069DE6A3297B}"/>
              </a:ext>
            </a:extLst>
          </p:cNvPr>
          <p:cNvSpPr>
            <a:spLocks noGrp="1"/>
          </p:cNvSpPr>
          <p:nvPr>
            <p:ph type="body" sz="quarter" idx="24"/>
          </p:nvPr>
        </p:nvSpPr>
        <p:spPr/>
        <p:txBody>
          <a:bodyPr>
            <a:noAutofit/>
          </a:bodyPr>
          <a:lstStyle/>
          <a:p>
            <a:r>
              <a:rPr lang="en-US" sz="2800" dirty="0"/>
              <a:t>Key Messages from Session #1</a:t>
            </a:r>
          </a:p>
        </p:txBody>
      </p:sp>
    </p:spTree>
    <p:extLst>
      <p:ext uri="{BB962C8B-B14F-4D97-AF65-F5344CB8AC3E}">
        <p14:creationId xmlns:p14="http://schemas.microsoft.com/office/powerpoint/2010/main" val="287417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FEF4E-8294-1BC1-9798-FCDD7DCB5604}"/>
              </a:ext>
            </a:extLst>
          </p:cNvPr>
          <p:cNvSpPr>
            <a:spLocks noGrp="1"/>
          </p:cNvSpPr>
          <p:nvPr>
            <p:ph type="title"/>
          </p:nvPr>
        </p:nvSpPr>
        <p:spPr/>
        <p:txBody>
          <a:bodyPr/>
          <a:lstStyle/>
          <a:p>
            <a:r>
              <a:rPr lang="en-US" dirty="0"/>
              <a:t>CU DENVER BUDGET MODEL</a:t>
            </a:r>
          </a:p>
        </p:txBody>
      </p:sp>
      <p:sp>
        <p:nvSpPr>
          <p:cNvPr id="5" name="Slide Number Placeholder 4">
            <a:extLst>
              <a:ext uri="{FF2B5EF4-FFF2-40B4-BE49-F238E27FC236}">
                <a16:creationId xmlns:a16="http://schemas.microsoft.com/office/drawing/2014/main" id="{C30762BF-C991-0300-06EB-BFA6CD686926}"/>
              </a:ext>
            </a:extLst>
          </p:cNvPr>
          <p:cNvSpPr>
            <a:spLocks noGrp="1"/>
          </p:cNvSpPr>
          <p:nvPr>
            <p:ph type="sldNum" sz="quarter" idx="12"/>
          </p:nvPr>
        </p:nvSpPr>
        <p:spPr/>
        <p:txBody>
          <a:bodyPr/>
          <a:lstStyle/>
          <a:p>
            <a:fld id="{2EF5B720-A4A1-FD49-AF98-E194DCD54D67}" type="slidenum">
              <a:rPr lang="en-US" smtClean="0"/>
              <a:t>20</a:t>
            </a:fld>
            <a:endParaRPr lang="en-US" dirty="0"/>
          </a:p>
        </p:txBody>
      </p:sp>
      <p:graphicFrame>
        <p:nvGraphicFramePr>
          <p:cNvPr id="6" name="Content Placeholder 5">
            <a:extLst>
              <a:ext uri="{FF2B5EF4-FFF2-40B4-BE49-F238E27FC236}">
                <a16:creationId xmlns:a16="http://schemas.microsoft.com/office/drawing/2014/main" id="{B1FCE10C-4986-8F46-4A67-02FB4459EE12}"/>
              </a:ext>
            </a:extLst>
          </p:cNvPr>
          <p:cNvGraphicFramePr>
            <a:graphicFrameLocks/>
          </p:cNvGraphicFramePr>
          <p:nvPr>
            <p:extLst>
              <p:ext uri="{D42A27DB-BD31-4B8C-83A1-F6EECF244321}">
                <p14:modId xmlns:p14="http://schemas.microsoft.com/office/powerpoint/2010/main" val="2416831369"/>
              </p:ext>
            </p:extLst>
          </p:nvPr>
        </p:nvGraphicFramePr>
        <p:xfrm>
          <a:off x="2507216" y="1870518"/>
          <a:ext cx="9448800" cy="827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ontent Placeholder 5">
            <a:extLst>
              <a:ext uri="{FF2B5EF4-FFF2-40B4-BE49-F238E27FC236}">
                <a16:creationId xmlns:a16="http://schemas.microsoft.com/office/drawing/2014/main" id="{02AF5D3F-E091-2B2B-5C4F-D2EF79BBC180}"/>
              </a:ext>
            </a:extLst>
          </p:cNvPr>
          <p:cNvGraphicFramePr>
            <a:graphicFrameLocks/>
          </p:cNvGraphicFramePr>
          <p:nvPr>
            <p:extLst>
              <p:ext uri="{D42A27DB-BD31-4B8C-83A1-F6EECF244321}">
                <p14:modId xmlns:p14="http://schemas.microsoft.com/office/powerpoint/2010/main" val="344317873"/>
              </p:ext>
            </p:extLst>
          </p:nvPr>
        </p:nvGraphicFramePr>
        <p:xfrm>
          <a:off x="1528003" y="2819400"/>
          <a:ext cx="4644014" cy="548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7" name="Content Placeholder 5">
            <a:extLst>
              <a:ext uri="{FF2B5EF4-FFF2-40B4-BE49-F238E27FC236}">
                <a16:creationId xmlns:a16="http://schemas.microsoft.com/office/drawing/2014/main" id="{9D622AB3-5012-F65A-C72D-2035BA11B15D}"/>
              </a:ext>
            </a:extLst>
          </p:cNvPr>
          <p:cNvGraphicFramePr>
            <a:graphicFrameLocks/>
          </p:cNvGraphicFramePr>
          <p:nvPr>
            <p:extLst>
              <p:ext uri="{D42A27DB-BD31-4B8C-83A1-F6EECF244321}">
                <p14:modId xmlns:p14="http://schemas.microsoft.com/office/powerpoint/2010/main" val="2749831595"/>
              </p:ext>
            </p:extLst>
          </p:nvPr>
        </p:nvGraphicFramePr>
        <p:xfrm>
          <a:off x="2462707" y="4590202"/>
          <a:ext cx="7263485" cy="54864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9" name="Ribbon: Tilted Up 18">
            <a:extLst>
              <a:ext uri="{FF2B5EF4-FFF2-40B4-BE49-F238E27FC236}">
                <a16:creationId xmlns:a16="http://schemas.microsoft.com/office/drawing/2014/main" id="{AA82DEA2-85E8-10F1-01F0-2E5C32AEA01D}"/>
              </a:ext>
            </a:extLst>
          </p:cNvPr>
          <p:cNvSpPr/>
          <p:nvPr/>
        </p:nvSpPr>
        <p:spPr>
          <a:xfrm>
            <a:off x="2514600" y="5550255"/>
            <a:ext cx="9305315" cy="698145"/>
          </a:xfrm>
          <a:prstGeom prst="ribbon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Helvetica Neue Light" panose="02000403000000020004"/>
              </a:rPr>
              <a:t>School/College Budget Allocation</a:t>
            </a:r>
          </a:p>
        </p:txBody>
      </p:sp>
      <p:grpSp>
        <p:nvGrpSpPr>
          <p:cNvPr id="20" name="Group 19">
            <a:extLst>
              <a:ext uri="{FF2B5EF4-FFF2-40B4-BE49-F238E27FC236}">
                <a16:creationId xmlns:a16="http://schemas.microsoft.com/office/drawing/2014/main" id="{787236D3-9D67-30DA-95BE-1D27D189A75A}"/>
              </a:ext>
            </a:extLst>
          </p:cNvPr>
          <p:cNvGrpSpPr/>
          <p:nvPr/>
        </p:nvGrpSpPr>
        <p:grpSpPr>
          <a:xfrm>
            <a:off x="690236" y="1981200"/>
            <a:ext cx="1463040" cy="548640"/>
            <a:chOff x="3202483" y="508605"/>
            <a:chExt cx="1717899" cy="1044907"/>
          </a:xfrm>
          <a:solidFill>
            <a:schemeClr val="accent3"/>
          </a:solidFill>
        </p:grpSpPr>
        <p:sp>
          <p:nvSpPr>
            <p:cNvPr id="21" name="Rectangle 20">
              <a:extLst>
                <a:ext uri="{FF2B5EF4-FFF2-40B4-BE49-F238E27FC236}">
                  <a16:creationId xmlns:a16="http://schemas.microsoft.com/office/drawing/2014/main" id="{F951D944-0C1D-90C6-1805-000A640E7F5F}"/>
                </a:ext>
              </a:extLst>
            </p:cNvPr>
            <p:cNvSpPr/>
            <p:nvPr/>
          </p:nvSpPr>
          <p:spPr>
            <a:xfrm>
              <a:off x="3202483" y="508605"/>
              <a:ext cx="1451260" cy="8707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2" name="TextBox 21">
              <a:extLst>
                <a:ext uri="{FF2B5EF4-FFF2-40B4-BE49-F238E27FC236}">
                  <a16:creationId xmlns:a16="http://schemas.microsoft.com/office/drawing/2014/main" id="{3301CEC6-A870-4A10-7E1E-2C35C9C0754E}"/>
                </a:ext>
              </a:extLst>
            </p:cNvPr>
            <p:cNvSpPr txBox="1"/>
            <p:nvPr/>
          </p:nvSpPr>
          <p:spPr>
            <a:xfrm>
              <a:off x="3202483" y="508605"/>
              <a:ext cx="1717899" cy="10449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400" kern="1200" dirty="0">
                  <a:latin typeface="Helvetica Neue Light" panose="02000403000000020004"/>
                </a:rPr>
                <a:t>Projected Revenue</a:t>
              </a:r>
            </a:p>
          </p:txBody>
        </p:sp>
      </p:grpSp>
      <p:grpSp>
        <p:nvGrpSpPr>
          <p:cNvPr id="23" name="Group 22">
            <a:extLst>
              <a:ext uri="{FF2B5EF4-FFF2-40B4-BE49-F238E27FC236}">
                <a16:creationId xmlns:a16="http://schemas.microsoft.com/office/drawing/2014/main" id="{08D11EF3-9771-E25A-5DD9-54233EE6AA87}"/>
              </a:ext>
            </a:extLst>
          </p:cNvPr>
          <p:cNvGrpSpPr/>
          <p:nvPr/>
        </p:nvGrpSpPr>
        <p:grpSpPr>
          <a:xfrm>
            <a:off x="690236" y="2819400"/>
            <a:ext cx="1463040" cy="548640"/>
            <a:chOff x="3202483" y="508605"/>
            <a:chExt cx="1451260" cy="870756"/>
          </a:xfrm>
          <a:solidFill>
            <a:schemeClr val="accent3"/>
          </a:solidFill>
        </p:grpSpPr>
        <p:sp>
          <p:nvSpPr>
            <p:cNvPr id="24" name="Rectangle 23">
              <a:extLst>
                <a:ext uri="{FF2B5EF4-FFF2-40B4-BE49-F238E27FC236}">
                  <a16:creationId xmlns:a16="http://schemas.microsoft.com/office/drawing/2014/main" id="{A40EB0AD-E1ED-77BF-1B09-368D8FEDD7DB}"/>
                </a:ext>
              </a:extLst>
            </p:cNvPr>
            <p:cNvSpPr/>
            <p:nvPr/>
          </p:nvSpPr>
          <p:spPr>
            <a:xfrm>
              <a:off x="3202483" y="508605"/>
              <a:ext cx="1451260" cy="8707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B2ED5ECC-89AF-DFDE-308F-35A06750A18D}"/>
                </a:ext>
              </a:extLst>
            </p:cNvPr>
            <p:cNvSpPr txBox="1"/>
            <p:nvPr/>
          </p:nvSpPr>
          <p:spPr>
            <a:xfrm>
              <a:off x="3202483" y="508605"/>
              <a:ext cx="1451260" cy="870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400" kern="1200" dirty="0">
                  <a:latin typeface="Helvetica Neue Light" panose="02000403000000020004"/>
                </a:rPr>
                <a:t>Estimated Expenditures</a:t>
              </a:r>
            </a:p>
          </p:txBody>
        </p:sp>
      </p:grpSp>
      <p:sp>
        <p:nvSpPr>
          <p:cNvPr id="28" name="TextBox 27">
            <a:extLst>
              <a:ext uri="{FF2B5EF4-FFF2-40B4-BE49-F238E27FC236}">
                <a16:creationId xmlns:a16="http://schemas.microsoft.com/office/drawing/2014/main" id="{EDD1BD69-D21E-5F86-2630-0B8586D5F4AE}"/>
              </a:ext>
            </a:extLst>
          </p:cNvPr>
          <p:cNvSpPr txBox="1"/>
          <p:nvPr/>
        </p:nvSpPr>
        <p:spPr>
          <a:xfrm>
            <a:off x="689592" y="3657600"/>
            <a:ext cx="1463040" cy="548640"/>
          </a:xfrm>
          <a:prstGeom prst="rect">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300" kern="1200" dirty="0">
                <a:latin typeface="Helvetica Neue Light" panose="02000403000000020004"/>
              </a:rPr>
              <a:t>Mission Enhancement Fund</a:t>
            </a:r>
          </a:p>
        </p:txBody>
      </p:sp>
      <p:grpSp>
        <p:nvGrpSpPr>
          <p:cNvPr id="29" name="Group 28">
            <a:extLst>
              <a:ext uri="{FF2B5EF4-FFF2-40B4-BE49-F238E27FC236}">
                <a16:creationId xmlns:a16="http://schemas.microsoft.com/office/drawing/2014/main" id="{1796EBAE-FF82-E27E-630F-936D23729A80}"/>
              </a:ext>
            </a:extLst>
          </p:cNvPr>
          <p:cNvGrpSpPr/>
          <p:nvPr/>
        </p:nvGrpSpPr>
        <p:grpSpPr>
          <a:xfrm>
            <a:off x="721093" y="5638800"/>
            <a:ext cx="1463040" cy="548640"/>
            <a:chOff x="3202483" y="508605"/>
            <a:chExt cx="1451260" cy="870756"/>
          </a:xfrm>
          <a:solidFill>
            <a:schemeClr val="accent3"/>
          </a:solidFill>
        </p:grpSpPr>
        <p:sp>
          <p:nvSpPr>
            <p:cNvPr id="30" name="Rectangle 29">
              <a:extLst>
                <a:ext uri="{FF2B5EF4-FFF2-40B4-BE49-F238E27FC236}">
                  <a16:creationId xmlns:a16="http://schemas.microsoft.com/office/drawing/2014/main" id="{D3602BD8-F154-79A8-0DB2-178E8C43AF6D}"/>
                </a:ext>
              </a:extLst>
            </p:cNvPr>
            <p:cNvSpPr/>
            <p:nvPr/>
          </p:nvSpPr>
          <p:spPr>
            <a:xfrm>
              <a:off x="3202483" y="508605"/>
              <a:ext cx="1451260" cy="87075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1" name="TextBox 30">
              <a:extLst>
                <a:ext uri="{FF2B5EF4-FFF2-40B4-BE49-F238E27FC236}">
                  <a16:creationId xmlns:a16="http://schemas.microsoft.com/office/drawing/2014/main" id="{A1F4F4F8-55E7-9698-78B0-B97400BECA73}"/>
                </a:ext>
              </a:extLst>
            </p:cNvPr>
            <p:cNvSpPr txBox="1"/>
            <p:nvPr/>
          </p:nvSpPr>
          <p:spPr>
            <a:xfrm>
              <a:off x="3202483" y="508605"/>
              <a:ext cx="1451260" cy="8707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400" kern="1200" dirty="0">
                  <a:latin typeface="Helvetica Neue Light" panose="02000403000000020004"/>
                </a:rPr>
                <a:t>Resources for Fiscal Year</a:t>
              </a:r>
            </a:p>
          </p:txBody>
        </p:sp>
      </p:grpSp>
      <p:sp>
        <p:nvSpPr>
          <p:cNvPr id="33" name="Minus Sign 32">
            <a:extLst>
              <a:ext uri="{FF2B5EF4-FFF2-40B4-BE49-F238E27FC236}">
                <a16:creationId xmlns:a16="http://schemas.microsoft.com/office/drawing/2014/main" id="{01598900-1F3F-DC2B-B2D8-2BB0F5612847}"/>
              </a:ext>
            </a:extLst>
          </p:cNvPr>
          <p:cNvSpPr/>
          <p:nvPr/>
        </p:nvSpPr>
        <p:spPr>
          <a:xfrm>
            <a:off x="1194182" y="2438400"/>
            <a:ext cx="457200" cy="4572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quals 34">
            <a:extLst>
              <a:ext uri="{FF2B5EF4-FFF2-40B4-BE49-F238E27FC236}">
                <a16:creationId xmlns:a16="http://schemas.microsoft.com/office/drawing/2014/main" id="{2A69D024-AC4F-32EF-2437-FFBD8834C079}"/>
              </a:ext>
            </a:extLst>
          </p:cNvPr>
          <p:cNvSpPr/>
          <p:nvPr/>
        </p:nvSpPr>
        <p:spPr>
          <a:xfrm>
            <a:off x="1224013" y="5181600"/>
            <a:ext cx="457200" cy="4572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Arrow: Down 35">
            <a:extLst>
              <a:ext uri="{FF2B5EF4-FFF2-40B4-BE49-F238E27FC236}">
                <a16:creationId xmlns:a16="http://schemas.microsoft.com/office/drawing/2014/main" id="{5CC4FCEA-CF53-1354-4F93-BC1EBAB3B88B}"/>
              </a:ext>
            </a:extLst>
          </p:cNvPr>
          <p:cNvSpPr/>
          <p:nvPr/>
        </p:nvSpPr>
        <p:spPr>
          <a:xfrm>
            <a:off x="5410200" y="4162129"/>
            <a:ext cx="381000" cy="3505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BDC17D59-5DCD-61C2-4E51-DB26B210024A}"/>
              </a:ext>
            </a:extLst>
          </p:cNvPr>
          <p:cNvSpPr/>
          <p:nvPr/>
        </p:nvSpPr>
        <p:spPr>
          <a:xfrm>
            <a:off x="8694230" y="4178088"/>
            <a:ext cx="381000" cy="3505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EC9C559E-455A-9818-55CA-9B50934EF00A}"/>
              </a:ext>
            </a:extLst>
          </p:cNvPr>
          <p:cNvSpPr/>
          <p:nvPr/>
        </p:nvSpPr>
        <p:spPr>
          <a:xfrm>
            <a:off x="2465808" y="1979382"/>
            <a:ext cx="9533258" cy="59436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ED99E6C9-E385-0462-A43C-9F9823428B6E}"/>
              </a:ext>
            </a:extLst>
          </p:cNvPr>
          <p:cNvSpPr/>
          <p:nvPr/>
        </p:nvSpPr>
        <p:spPr>
          <a:xfrm>
            <a:off x="2465808" y="2803432"/>
            <a:ext cx="9533258" cy="59436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E5B5CD6-2E06-F2AA-22B8-D9A60A1842B9}"/>
              </a:ext>
            </a:extLst>
          </p:cNvPr>
          <p:cNvSpPr/>
          <p:nvPr/>
        </p:nvSpPr>
        <p:spPr>
          <a:xfrm>
            <a:off x="2465808" y="3581400"/>
            <a:ext cx="9512452" cy="15697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0FD2B80-0480-87E0-1F37-569EECE58C68}"/>
              </a:ext>
            </a:extLst>
          </p:cNvPr>
          <p:cNvSpPr txBox="1"/>
          <p:nvPr/>
        </p:nvSpPr>
        <p:spPr>
          <a:xfrm>
            <a:off x="2821310" y="1656652"/>
            <a:ext cx="2057400" cy="338554"/>
          </a:xfrm>
          <a:prstGeom prst="rect">
            <a:avLst/>
          </a:prstGeom>
          <a:noFill/>
        </p:spPr>
        <p:txBody>
          <a:bodyPr wrap="square" rtlCol="0">
            <a:spAutoFit/>
          </a:bodyPr>
          <a:lstStyle/>
          <a:p>
            <a:r>
              <a:rPr lang="en-US" sz="1600" dirty="0">
                <a:solidFill>
                  <a:schemeClr val="tx1">
                    <a:lumMod val="75000"/>
                    <a:lumOff val="25000"/>
                  </a:schemeClr>
                </a:solidFill>
                <a:latin typeface="Helvetica Neue Light" panose="02000403000000020004"/>
              </a:rPr>
              <a:t>Allocated via Metrics</a:t>
            </a:r>
          </a:p>
        </p:txBody>
      </p:sp>
      <p:sp>
        <p:nvSpPr>
          <p:cNvPr id="43" name="TextBox 42">
            <a:extLst>
              <a:ext uri="{FF2B5EF4-FFF2-40B4-BE49-F238E27FC236}">
                <a16:creationId xmlns:a16="http://schemas.microsoft.com/office/drawing/2014/main" id="{3B0FE5AD-848D-E79E-EDFB-8354BD5ABD17}"/>
              </a:ext>
            </a:extLst>
          </p:cNvPr>
          <p:cNvSpPr txBox="1"/>
          <p:nvPr/>
        </p:nvSpPr>
        <p:spPr>
          <a:xfrm>
            <a:off x="7167257" y="1648069"/>
            <a:ext cx="3195943" cy="338554"/>
          </a:xfrm>
          <a:prstGeom prst="rect">
            <a:avLst/>
          </a:prstGeom>
          <a:noFill/>
        </p:spPr>
        <p:txBody>
          <a:bodyPr wrap="square" rtlCol="0">
            <a:spAutoFit/>
          </a:bodyPr>
          <a:lstStyle/>
          <a:p>
            <a:r>
              <a:rPr lang="en-US" sz="1600" dirty="0">
                <a:solidFill>
                  <a:schemeClr val="tx1">
                    <a:lumMod val="75000"/>
                    <a:lumOff val="25000"/>
                  </a:schemeClr>
                </a:solidFill>
                <a:latin typeface="Helvetica Neue Light" panose="02000403000000020004"/>
              </a:rPr>
              <a:t>100% Assigned to Academic Unit</a:t>
            </a:r>
          </a:p>
        </p:txBody>
      </p:sp>
      <p:sp>
        <p:nvSpPr>
          <p:cNvPr id="2" name="Minus Sign 1">
            <a:extLst>
              <a:ext uri="{FF2B5EF4-FFF2-40B4-BE49-F238E27FC236}">
                <a16:creationId xmlns:a16="http://schemas.microsoft.com/office/drawing/2014/main" id="{49CE24CB-108A-39BC-C9FC-EEF8D1C610DE}"/>
              </a:ext>
            </a:extLst>
          </p:cNvPr>
          <p:cNvSpPr/>
          <p:nvPr/>
        </p:nvSpPr>
        <p:spPr>
          <a:xfrm>
            <a:off x="1193156" y="3278293"/>
            <a:ext cx="457200" cy="4572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0E0B74-988D-8F81-C931-6E42FEB24C68}"/>
              </a:ext>
            </a:extLst>
          </p:cNvPr>
          <p:cNvSpPr/>
          <p:nvPr/>
        </p:nvSpPr>
        <p:spPr>
          <a:xfrm>
            <a:off x="2520052" y="3657600"/>
            <a:ext cx="9423129" cy="496215"/>
          </a:xfrm>
          <a:prstGeom prst="rect">
            <a:avLst/>
          </a:prstGeom>
        </p:spPr>
        <p:style>
          <a:lnRef idx="2">
            <a:schemeClr val="accent1"/>
          </a:lnRef>
          <a:fillRef idx="1001">
            <a:schemeClr val="lt2"/>
          </a:fillRef>
          <a:effectRef idx="0">
            <a:schemeClr val="accent1"/>
          </a:effectRef>
          <a:fontRef idx="minor">
            <a:schemeClr val="dk1"/>
          </a:fontRef>
        </p:style>
        <p:txBody>
          <a:bodyPr rtlCol="0" anchor="ctr"/>
          <a:lstStyle/>
          <a:p>
            <a:pPr algn="ctr"/>
            <a:r>
              <a:rPr lang="en-US" sz="1600" dirty="0">
                <a:ln w="0"/>
                <a:solidFill>
                  <a:schemeClr val="tx1"/>
                </a:solidFill>
                <a:latin typeface="Helvetica Neue Light" panose="02000403000000020004"/>
                <a:cs typeface="Arial" panose="020B0604020202020204" pitchFamily="34" charset="0"/>
              </a:rPr>
              <a:t>Mission Enhancement Fund</a:t>
            </a:r>
            <a:endParaRPr lang="en-US" sz="900" dirty="0">
              <a:ln w="0"/>
              <a:solidFill>
                <a:schemeClr val="tx1"/>
              </a:solidFill>
              <a:latin typeface="Helvetica Neue Light" panose="02000403000000020004"/>
              <a:cs typeface="Arial" panose="020B0604020202020204" pitchFamily="34" charset="0"/>
            </a:endParaRPr>
          </a:p>
          <a:p>
            <a:pPr algn="ctr"/>
            <a:r>
              <a:rPr lang="en-US" sz="900" dirty="0">
                <a:ln w="0"/>
                <a:solidFill>
                  <a:schemeClr val="tx1"/>
                </a:solidFill>
                <a:latin typeface="Helvetica Neue Light" panose="02000403000000020004"/>
                <a:cs typeface="Arial" panose="020B0604020202020204" pitchFamily="34" charset="0"/>
              </a:rPr>
              <a:t>(Main Campus Tuition + State appropriation + ICR + Auxiliary + Differential tuition) * Participation Fee</a:t>
            </a:r>
          </a:p>
        </p:txBody>
      </p:sp>
      <p:sp>
        <p:nvSpPr>
          <p:cNvPr id="4" name="TextBox 3">
            <a:extLst>
              <a:ext uri="{FF2B5EF4-FFF2-40B4-BE49-F238E27FC236}">
                <a16:creationId xmlns:a16="http://schemas.microsoft.com/office/drawing/2014/main" id="{590D3CBD-C4B5-1C0E-9B72-B9B86BF261AA}"/>
              </a:ext>
            </a:extLst>
          </p:cNvPr>
          <p:cNvSpPr txBox="1"/>
          <p:nvPr/>
        </p:nvSpPr>
        <p:spPr>
          <a:xfrm>
            <a:off x="689592" y="4602480"/>
            <a:ext cx="1463040" cy="548640"/>
          </a:xfrm>
          <a:prstGeom prst="rect">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300" kern="1200" dirty="0">
                <a:latin typeface="Helvetica Neue Light" panose="02000403000000020004"/>
              </a:rPr>
              <a:t>Subvention</a:t>
            </a:r>
          </a:p>
        </p:txBody>
      </p:sp>
      <p:sp>
        <p:nvSpPr>
          <p:cNvPr id="8" name="Plus Sign 7">
            <a:extLst>
              <a:ext uri="{FF2B5EF4-FFF2-40B4-BE49-F238E27FC236}">
                <a16:creationId xmlns:a16="http://schemas.microsoft.com/office/drawing/2014/main" id="{9F8E30A5-4ECF-7783-7B84-050640D90964}"/>
              </a:ext>
            </a:extLst>
          </p:cNvPr>
          <p:cNvSpPr/>
          <p:nvPr/>
        </p:nvSpPr>
        <p:spPr>
          <a:xfrm>
            <a:off x="1269733" y="4206240"/>
            <a:ext cx="365760" cy="36576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31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7EE1599-3138-8ED2-DC98-1EC087AD8377}"/>
              </a:ext>
            </a:extLst>
          </p:cNvPr>
          <p:cNvGraphicFramePr>
            <a:graphicFrameLocks/>
          </p:cNvGraphicFramePr>
          <p:nvPr>
            <p:extLst>
              <p:ext uri="{D42A27DB-BD31-4B8C-83A1-F6EECF244321}">
                <p14:modId xmlns:p14="http://schemas.microsoft.com/office/powerpoint/2010/main" val="4260899585"/>
              </p:ext>
            </p:extLst>
          </p:nvPr>
        </p:nvGraphicFramePr>
        <p:xfrm>
          <a:off x="45720" y="1648216"/>
          <a:ext cx="3474720" cy="2286000"/>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5C98D6E5-5E65-720F-3A8B-DD957828BD05}"/>
              </a:ext>
            </a:extLst>
          </p:cNvPr>
          <p:cNvSpPr>
            <a:spLocks noGrp="1"/>
          </p:cNvSpPr>
          <p:nvPr>
            <p:ph idx="1"/>
          </p:nvPr>
        </p:nvSpPr>
        <p:spPr>
          <a:xfrm>
            <a:off x="6294120" y="1513648"/>
            <a:ext cx="5593080" cy="5034227"/>
          </a:xfrm>
        </p:spPr>
        <p:txBody>
          <a:bodyPr>
            <a:noAutofit/>
          </a:bodyPr>
          <a:lstStyle/>
          <a:p>
            <a:r>
              <a:rPr lang="en-US" dirty="0"/>
              <a:t>A budget model is a tool to allocate finite pools of resources and costs</a:t>
            </a:r>
          </a:p>
          <a:p>
            <a:pPr lvl="2"/>
            <a:r>
              <a:rPr lang="en-US" dirty="0"/>
              <a:t>Let’s slice the pies!</a:t>
            </a:r>
          </a:p>
          <a:p>
            <a:r>
              <a:rPr lang="en-US" dirty="0"/>
              <a:t>Allocations of each pool should depend on our strategic choices</a:t>
            </a:r>
          </a:p>
          <a:p>
            <a:pPr lvl="2"/>
            <a:r>
              <a:rPr lang="en-US" dirty="0"/>
              <a:t>What factors are we going to use to determine the size of the slices?</a:t>
            </a:r>
          </a:p>
          <a:p>
            <a:r>
              <a:rPr lang="en-US" dirty="0"/>
              <a:t>A budget model does not create or destroy revenue or expenses</a:t>
            </a:r>
          </a:p>
          <a:p>
            <a:pPr lvl="2"/>
            <a:r>
              <a:rPr lang="en-US" dirty="0"/>
              <a:t>The pies don’t get bigger or smaller because we are slicing them</a:t>
            </a:r>
          </a:p>
          <a:p>
            <a:r>
              <a:rPr lang="en-US" dirty="0"/>
              <a:t>If each unit is working to increase the size of their unit’s revenue allocation by recruiting and retaining students, we can increase the total level of university resources.  This is how we leverage the incentives in the model to create fiscal sustainability. </a:t>
            </a:r>
          </a:p>
        </p:txBody>
      </p:sp>
      <p:sp>
        <p:nvSpPr>
          <p:cNvPr id="3" name="Title 2">
            <a:extLst>
              <a:ext uri="{FF2B5EF4-FFF2-40B4-BE49-F238E27FC236}">
                <a16:creationId xmlns:a16="http://schemas.microsoft.com/office/drawing/2014/main" id="{9EC51A3D-4E7D-CA87-7C8F-6EB12238118C}"/>
              </a:ext>
            </a:extLst>
          </p:cNvPr>
          <p:cNvSpPr>
            <a:spLocks noGrp="1"/>
          </p:cNvSpPr>
          <p:nvPr>
            <p:ph type="title"/>
          </p:nvPr>
        </p:nvSpPr>
        <p:spPr>
          <a:xfrm>
            <a:off x="364236" y="376052"/>
            <a:ext cx="11789664" cy="914400"/>
          </a:xfrm>
        </p:spPr>
        <p:txBody>
          <a:bodyPr/>
          <a:lstStyle/>
          <a:p>
            <a:r>
              <a:rPr lang="en-US" dirty="0"/>
              <a:t>HOW ALLOCATIONS WORK</a:t>
            </a:r>
          </a:p>
        </p:txBody>
      </p:sp>
      <p:sp>
        <p:nvSpPr>
          <p:cNvPr id="4" name="Slide Number Placeholder 3">
            <a:extLst>
              <a:ext uri="{FF2B5EF4-FFF2-40B4-BE49-F238E27FC236}">
                <a16:creationId xmlns:a16="http://schemas.microsoft.com/office/drawing/2014/main" id="{41CD230E-03D9-F3AF-9731-0E308BEAFECD}"/>
              </a:ext>
            </a:extLst>
          </p:cNvPr>
          <p:cNvSpPr>
            <a:spLocks noGrp="1"/>
          </p:cNvSpPr>
          <p:nvPr>
            <p:ph type="sldNum" sz="quarter" idx="12"/>
          </p:nvPr>
        </p:nvSpPr>
        <p:spPr/>
        <p:txBody>
          <a:bodyPr/>
          <a:lstStyle/>
          <a:p>
            <a:fld id="{2EF5B720-A4A1-FD49-AF98-E194DCD54D67}" type="slidenum">
              <a:rPr lang="en-US" smtClean="0"/>
              <a:t>21</a:t>
            </a:fld>
            <a:endParaRPr lang="en-US" dirty="0"/>
          </a:p>
        </p:txBody>
      </p:sp>
      <p:pic>
        <p:nvPicPr>
          <p:cNvPr id="23" name="Picture 22">
            <a:extLst>
              <a:ext uri="{FF2B5EF4-FFF2-40B4-BE49-F238E27FC236}">
                <a16:creationId xmlns:a16="http://schemas.microsoft.com/office/drawing/2014/main" id="{E0A4E6F0-67FB-596B-7E4D-50908D0F55BC}"/>
              </a:ext>
            </a:extLst>
          </p:cNvPr>
          <p:cNvPicPr>
            <a:picLocks noChangeAspect="1"/>
          </p:cNvPicPr>
          <p:nvPr/>
        </p:nvPicPr>
        <p:blipFill>
          <a:blip r:embed="rId3"/>
          <a:stretch>
            <a:fillRect/>
          </a:stretch>
        </p:blipFill>
        <p:spPr>
          <a:xfrm rot="10800000">
            <a:off x="2251964" y="2808300"/>
            <a:ext cx="2127323" cy="2150321"/>
          </a:xfrm>
          <a:prstGeom prst="rect">
            <a:avLst/>
          </a:prstGeom>
        </p:spPr>
      </p:pic>
      <p:cxnSp>
        <p:nvCxnSpPr>
          <p:cNvPr id="28" name="Straight Arrow Connector 27">
            <a:extLst>
              <a:ext uri="{FF2B5EF4-FFF2-40B4-BE49-F238E27FC236}">
                <a16:creationId xmlns:a16="http://schemas.microsoft.com/office/drawing/2014/main" id="{5C4EB20D-8E07-2E10-8DB8-71E1E4FAC133}"/>
              </a:ext>
            </a:extLst>
          </p:cNvPr>
          <p:cNvCxnSpPr>
            <a:cxnSpLocks/>
          </p:cNvCxnSpPr>
          <p:nvPr/>
        </p:nvCxnSpPr>
        <p:spPr>
          <a:xfrm>
            <a:off x="1896867" y="3358151"/>
            <a:ext cx="389133" cy="2136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56E4E05C-BBEE-11A2-9A6F-38749CA7A4B8}"/>
              </a:ext>
            </a:extLst>
          </p:cNvPr>
          <p:cNvCxnSpPr>
            <a:cxnSpLocks/>
          </p:cNvCxnSpPr>
          <p:nvPr/>
        </p:nvCxnSpPr>
        <p:spPr>
          <a:xfrm flipV="1">
            <a:off x="1816595" y="4670771"/>
            <a:ext cx="621805" cy="3215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68169251-2B7F-5909-5558-B2F0722B97F3}"/>
              </a:ext>
            </a:extLst>
          </p:cNvPr>
          <p:cNvCxnSpPr/>
          <p:nvPr/>
        </p:nvCxnSpPr>
        <p:spPr>
          <a:xfrm flipH="1">
            <a:off x="4267200" y="3883461"/>
            <a:ext cx="533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8373358F-9713-CB5F-C7A0-EABB9E49D8B9}"/>
              </a:ext>
            </a:extLst>
          </p:cNvPr>
          <p:cNvSpPr txBox="1"/>
          <p:nvPr/>
        </p:nvSpPr>
        <p:spPr>
          <a:xfrm>
            <a:off x="2229475" y="3021879"/>
            <a:ext cx="1175727" cy="369332"/>
          </a:xfrm>
          <a:prstGeom prst="rect">
            <a:avLst/>
          </a:prstGeom>
          <a:solidFill>
            <a:schemeClr val="bg1"/>
          </a:solidFill>
        </p:spPr>
        <p:txBody>
          <a:bodyPr wrap="square" rtlCol="0">
            <a:spAutoFit/>
          </a:bodyPr>
          <a:lstStyle/>
          <a:p>
            <a:pPr algn="ctr"/>
            <a:r>
              <a:rPr lang="en-US" sz="900" dirty="0">
                <a:latin typeface="Helvetica Neue Light" panose="02000403000000020004"/>
              </a:rPr>
              <a:t>College A </a:t>
            </a:r>
          </a:p>
          <a:p>
            <a:pPr algn="ctr"/>
            <a:r>
              <a:rPr lang="en-US" sz="900" dirty="0">
                <a:latin typeface="Helvetica Neue Light" panose="02000403000000020004"/>
              </a:rPr>
              <a:t>Revenue Budget</a:t>
            </a:r>
          </a:p>
        </p:txBody>
      </p:sp>
      <p:graphicFrame>
        <p:nvGraphicFramePr>
          <p:cNvPr id="6" name="Chart 5">
            <a:extLst>
              <a:ext uri="{FF2B5EF4-FFF2-40B4-BE49-F238E27FC236}">
                <a16:creationId xmlns:a16="http://schemas.microsoft.com/office/drawing/2014/main" id="{C70B14FB-8E50-43D7-9F4E-3FC2F2848C48}"/>
              </a:ext>
            </a:extLst>
          </p:cNvPr>
          <p:cNvGraphicFramePr>
            <a:graphicFrameLocks/>
          </p:cNvGraphicFramePr>
          <p:nvPr>
            <p:extLst>
              <p:ext uri="{D42A27DB-BD31-4B8C-83A1-F6EECF244321}">
                <p14:modId xmlns:p14="http://schemas.microsoft.com/office/powerpoint/2010/main" val="3353754804"/>
              </p:ext>
            </p:extLst>
          </p:nvPr>
        </p:nvGraphicFramePr>
        <p:xfrm>
          <a:off x="3811700" y="2774131"/>
          <a:ext cx="347472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249FF5F5-82EE-4FF7-AF24-D0A1FD0878AE}"/>
              </a:ext>
            </a:extLst>
          </p:cNvPr>
          <p:cNvGraphicFramePr>
            <a:graphicFrameLocks/>
          </p:cNvGraphicFramePr>
          <p:nvPr>
            <p:extLst>
              <p:ext uri="{D42A27DB-BD31-4B8C-83A1-F6EECF244321}">
                <p14:modId xmlns:p14="http://schemas.microsoft.com/office/powerpoint/2010/main" val="2883147422"/>
              </p:ext>
            </p:extLst>
          </p:nvPr>
        </p:nvGraphicFramePr>
        <p:xfrm>
          <a:off x="159432" y="4214182"/>
          <a:ext cx="3474720" cy="2286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45801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KEY MESSAGES FROM SESSION #1</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22</a:t>
            </a:fld>
            <a:endParaRPr lang="en-US" dirty="0"/>
          </a:p>
        </p:txBody>
      </p:sp>
    </p:spTree>
    <p:extLst>
      <p:ext uri="{BB962C8B-B14F-4D97-AF65-F5344CB8AC3E}">
        <p14:creationId xmlns:p14="http://schemas.microsoft.com/office/powerpoint/2010/main" val="2012805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429420-3D2C-DB0C-96C8-300651365F36}"/>
              </a:ext>
            </a:extLst>
          </p:cNvPr>
          <p:cNvSpPr>
            <a:spLocks noGrp="1"/>
          </p:cNvSpPr>
          <p:nvPr>
            <p:ph idx="1"/>
          </p:nvPr>
        </p:nvSpPr>
        <p:spPr>
          <a:xfrm>
            <a:off x="838200" y="2057400"/>
            <a:ext cx="10515600" cy="4076700"/>
          </a:xfrm>
        </p:spPr>
        <p:txBody>
          <a:bodyPr>
            <a:normAutofit fontScale="92500" lnSpcReduction="10000"/>
          </a:bodyPr>
          <a:lstStyle/>
          <a:p>
            <a:pPr marL="130175" indent="0">
              <a:buNone/>
            </a:pPr>
            <a:r>
              <a:rPr lang="en-US" sz="2600" dirty="0"/>
              <a:t>At the end of every session, we will identify the 3-5 key messages that will be communicated across the campus.  They might include what we did, what we didn’t do, the topics we discussed, the issues we wrestled with, observations of our group dynamics, or an announcement of our progress.  </a:t>
            </a:r>
          </a:p>
          <a:p>
            <a:pPr marL="130175" indent="0">
              <a:buNone/>
            </a:pPr>
            <a:endParaRPr lang="en-US" sz="2200" dirty="0"/>
          </a:p>
          <a:p>
            <a:pPr marL="130175" indent="0">
              <a:buNone/>
            </a:pPr>
            <a:r>
              <a:rPr lang="en-US" sz="2200" dirty="0"/>
              <a:t>Today’s key messages are:  </a:t>
            </a:r>
          </a:p>
          <a:p>
            <a:pPr marL="342900" marR="0" lvl="0" indent="-342900">
              <a:lnSpc>
                <a:spcPct val="107000"/>
              </a:lnSpc>
              <a:spcBef>
                <a:spcPts val="0"/>
              </a:spcBef>
              <a:spcAft>
                <a:spcPts val="0"/>
              </a:spcAft>
              <a:buFont typeface="+mj-lt"/>
              <a:buAutoNum type="arabi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We had a nice agenda, which generated very thoughtful questions</a:t>
            </a:r>
          </a:p>
          <a:p>
            <a:pPr marL="342900" marR="0" lvl="0" indent="-342900">
              <a:lnSpc>
                <a:spcPct val="107000"/>
              </a:lnSpc>
              <a:spcBef>
                <a:spcPts val="0"/>
              </a:spcBef>
              <a:spcAft>
                <a:spcPts val="0"/>
              </a:spcAft>
              <a:buFont typeface="+mj-lt"/>
              <a:buAutoNum type="arabi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Transparency and sharing is fundamental to the way this group will work</a:t>
            </a:r>
          </a:p>
          <a:p>
            <a:pPr marL="342900" marR="0" lvl="0" indent="-342900">
              <a:lnSpc>
                <a:spcPct val="107000"/>
              </a:lnSpc>
              <a:spcBef>
                <a:spcPts val="0"/>
              </a:spcBef>
              <a:spcAft>
                <a:spcPts val="0"/>
              </a:spcAft>
              <a:buFont typeface="+mj-lt"/>
              <a:buAutoNum type="arabi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The breadth and depth of representation on the committee is very meaningful</a:t>
            </a:r>
          </a:p>
          <a:p>
            <a:pPr marL="342900" marR="0" lvl="0" indent="-342900">
              <a:lnSpc>
                <a:spcPct val="107000"/>
              </a:lnSpc>
              <a:spcBef>
                <a:spcPts val="0"/>
              </a:spcBef>
              <a:spcAft>
                <a:spcPts val="0"/>
              </a:spcAft>
              <a:buFont typeface="+mj-lt"/>
              <a:buAutoNum type="arabi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The group is committed to being available to our respective stakeholders, and to communicating broadly across the campus to foster shared meaning and understanding across the campus population.  </a:t>
            </a:r>
          </a:p>
          <a:p>
            <a:pPr marL="342900" marR="0" lvl="0" indent="-342900">
              <a:lnSpc>
                <a:spcPct val="107000"/>
              </a:lnSpc>
              <a:spcBef>
                <a:spcPts val="0"/>
              </a:spcBef>
              <a:spcAft>
                <a:spcPts val="800"/>
              </a:spcAft>
              <a:buFont typeface="+mj-lt"/>
              <a:buAutoNum type="arabi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We are committed to the goals laid out in the charge letter</a:t>
            </a:r>
          </a:p>
        </p:txBody>
      </p:sp>
      <p:sp>
        <p:nvSpPr>
          <p:cNvPr id="3" name="Title 2">
            <a:extLst>
              <a:ext uri="{FF2B5EF4-FFF2-40B4-BE49-F238E27FC236}">
                <a16:creationId xmlns:a16="http://schemas.microsoft.com/office/drawing/2014/main" id="{DD630CBF-822B-2EE7-5251-D036790871E1}"/>
              </a:ext>
            </a:extLst>
          </p:cNvPr>
          <p:cNvSpPr>
            <a:spLocks noGrp="1"/>
          </p:cNvSpPr>
          <p:nvPr>
            <p:ph type="title"/>
          </p:nvPr>
        </p:nvSpPr>
        <p:spPr/>
        <p:txBody>
          <a:bodyPr/>
          <a:lstStyle/>
          <a:p>
            <a:r>
              <a:rPr lang="en-US" dirty="0"/>
              <a:t>WHAT ARE THE KEY MESSAGES FROM THIS SESSION?  </a:t>
            </a:r>
          </a:p>
        </p:txBody>
      </p:sp>
      <p:sp>
        <p:nvSpPr>
          <p:cNvPr id="4" name="Slide Number Placeholder 3">
            <a:extLst>
              <a:ext uri="{FF2B5EF4-FFF2-40B4-BE49-F238E27FC236}">
                <a16:creationId xmlns:a16="http://schemas.microsoft.com/office/drawing/2014/main" id="{1E66CAFA-C89B-DB60-E131-D52D298410AE}"/>
              </a:ext>
            </a:extLst>
          </p:cNvPr>
          <p:cNvSpPr>
            <a:spLocks noGrp="1"/>
          </p:cNvSpPr>
          <p:nvPr>
            <p:ph type="sldNum" sz="quarter" idx="12"/>
          </p:nvPr>
        </p:nvSpPr>
        <p:spPr/>
        <p:txBody>
          <a:bodyPr/>
          <a:lstStyle/>
          <a:p>
            <a:fld id="{2EF5B720-A4A1-FD49-AF98-E194DCD54D67}" type="slidenum">
              <a:rPr lang="en-US" smtClean="0"/>
              <a:t>23</a:t>
            </a:fld>
            <a:endParaRPr lang="en-US" dirty="0"/>
          </a:p>
        </p:txBody>
      </p:sp>
    </p:spTree>
    <p:extLst>
      <p:ext uri="{BB962C8B-B14F-4D97-AF65-F5344CB8AC3E}">
        <p14:creationId xmlns:p14="http://schemas.microsoft.com/office/powerpoint/2010/main" val="2452914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WELCOME &amp; INTRODUCTIONS</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3</a:t>
            </a:fld>
            <a:endParaRPr lang="en-US" dirty="0"/>
          </a:p>
        </p:txBody>
      </p:sp>
    </p:spTree>
    <p:extLst>
      <p:ext uri="{BB962C8B-B14F-4D97-AF65-F5344CB8AC3E}">
        <p14:creationId xmlns:p14="http://schemas.microsoft.com/office/powerpoint/2010/main" val="2499647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D603D41F-4F66-BFD4-601D-D26501175927}"/>
              </a:ext>
            </a:extLst>
          </p:cNvPr>
          <p:cNvSpPr>
            <a:spLocks noGrp="1"/>
          </p:cNvSpPr>
          <p:nvPr>
            <p:ph idx="1"/>
          </p:nvPr>
        </p:nvSpPr>
        <p:spPr>
          <a:xfrm>
            <a:off x="838200" y="2057399"/>
            <a:ext cx="10515600" cy="4267201"/>
          </a:xfrm>
        </p:spPr>
        <p:txBody>
          <a:bodyPr>
            <a:normAutofit/>
          </a:bodyPr>
          <a:lstStyle/>
          <a:p>
            <a:r>
              <a:rPr lang="en-US" sz="2400" dirty="0"/>
              <a:t>Name</a:t>
            </a:r>
          </a:p>
          <a:p>
            <a:r>
              <a:rPr lang="en-US" sz="2400" dirty="0"/>
              <a:t>Department or group you’re representing</a:t>
            </a:r>
          </a:p>
          <a:p>
            <a:r>
              <a:rPr lang="en-US" sz="2400" dirty="0"/>
              <a:t>What type of budget experience you’re most familiar with managing:  </a:t>
            </a:r>
          </a:p>
          <a:p>
            <a:pPr lvl="2"/>
            <a:r>
              <a:rPr lang="en-US" sz="2400" dirty="0"/>
              <a:t>Pocket money ($100)</a:t>
            </a:r>
          </a:p>
          <a:p>
            <a:pPr lvl="2"/>
            <a:r>
              <a:rPr lang="en-US" sz="2400" dirty="0"/>
              <a:t>Family, friends, and pet care and feeding ($100,000)</a:t>
            </a:r>
          </a:p>
          <a:p>
            <a:pPr lvl="2"/>
            <a:r>
              <a:rPr lang="en-US" sz="2400" dirty="0"/>
              <a:t>Other people’s money ($1,000,000)</a:t>
            </a:r>
          </a:p>
          <a:p>
            <a:pPr lvl="2"/>
            <a:r>
              <a:rPr lang="en-US" sz="2400" dirty="0"/>
              <a:t>Starship Enterprise ($10,000,000+)</a:t>
            </a:r>
          </a:p>
          <a:p>
            <a:r>
              <a:rPr lang="en-US" sz="2400" dirty="0"/>
              <a:t>What do you anticipate contributing, and learning, as a result of your participation on this committee?  </a:t>
            </a:r>
          </a:p>
        </p:txBody>
      </p:sp>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cap="all" dirty="0"/>
              <a:t>Tell us a bit about yourself</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4</a:t>
            </a:fld>
            <a:endParaRPr lang="en-US" dirty="0"/>
          </a:p>
        </p:txBody>
      </p:sp>
    </p:spTree>
    <p:extLst>
      <p:ext uri="{BB962C8B-B14F-4D97-AF65-F5344CB8AC3E}">
        <p14:creationId xmlns:p14="http://schemas.microsoft.com/office/powerpoint/2010/main" val="2553603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SCHEDULE &amp; EXPECTATIONS</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5</a:t>
            </a:fld>
            <a:endParaRPr lang="en-US" dirty="0"/>
          </a:p>
        </p:txBody>
      </p:sp>
    </p:spTree>
    <p:extLst>
      <p:ext uri="{BB962C8B-B14F-4D97-AF65-F5344CB8AC3E}">
        <p14:creationId xmlns:p14="http://schemas.microsoft.com/office/powerpoint/2010/main" val="3423671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p:txBody>
          <a:bodyPr/>
          <a:lstStyle/>
          <a:p>
            <a:r>
              <a:rPr lang="en-US" dirty="0"/>
              <a:t>SCHEDULING CONFLICTS AND A BUDDY TO HELP YOU</a:t>
            </a:r>
          </a:p>
        </p:txBody>
      </p:sp>
      <p:sp>
        <p:nvSpPr>
          <p:cNvPr id="22" name="Content Placeholder 21">
            <a:extLst>
              <a:ext uri="{FF2B5EF4-FFF2-40B4-BE49-F238E27FC236}">
                <a16:creationId xmlns:a16="http://schemas.microsoft.com/office/drawing/2014/main" id="{D603D41F-4F66-BFD4-601D-D26501175927}"/>
              </a:ext>
            </a:extLst>
          </p:cNvPr>
          <p:cNvSpPr>
            <a:spLocks noGrp="1"/>
          </p:cNvSpPr>
          <p:nvPr>
            <p:ph sz="half" idx="1"/>
          </p:nvPr>
        </p:nvSpPr>
        <p:spPr>
          <a:xfrm>
            <a:off x="824608" y="1899920"/>
            <a:ext cx="5157216" cy="3429000"/>
          </a:xfrm>
        </p:spPr>
        <p:txBody>
          <a:bodyPr>
            <a:normAutofit fontScale="92500" lnSpcReduction="10000"/>
          </a:bodyPr>
          <a:lstStyle/>
          <a:p>
            <a:pPr marL="130175" indent="0">
              <a:buNone/>
            </a:pPr>
            <a:r>
              <a:rPr lang="en-US" sz="2400" u="sng" dirty="0"/>
              <a:t>Meeting dates:  </a:t>
            </a:r>
          </a:p>
          <a:p>
            <a:pPr lvl="2"/>
            <a:r>
              <a:rPr lang="en-US" sz="2400" dirty="0"/>
              <a:t>September 5 &amp; 19</a:t>
            </a:r>
          </a:p>
          <a:p>
            <a:pPr lvl="2"/>
            <a:r>
              <a:rPr lang="en-US" sz="2400" dirty="0"/>
              <a:t>October 10 &amp; 24</a:t>
            </a:r>
          </a:p>
          <a:p>
            <a:pPr lvl="2"/>
            <a:r>
              <a:rPr lang="en-US" sz="2400" dirty="0"/>
              <a:t>November 7 &amp; 21</a:t>
            </a:r>
          </a:p>
          <a:p>
            <a:pPr lvl="2"/>
            <a:r>
              <a:rPr lang="en-US" sz="2400" dirty="0"/>
              <a:t>December 12</a:t>
            </a:r>
          </a:p>
          <a:p>
            <a:pPr lvl="2"/>
            <a:r>
              <a:rPr lang="en-US" sz="2400" dirty="0"/>
              <a:t>January 30</a:t>
            </a:r>
          </a:p>
          <a:p>
            <a:pPr lvl="2"/>
            <a:r>
              <a:rPr lang="en-US" sz="2400" dirty="0"/>
              <a:t>February 13 &amp; 27</a:t>
            </a:r>
          </a:p>
          <a:p>
            <a:pPr lvl="2"/>
            <a:r>
              <a:rPr lang="en-US" sz="2400" dirty="0"/>
              <a:t>March 13</a:t>
            </a:r>
          </a:p>
          <a:p>
            <a:pPr lvl="2"/>
            <a:r>
              <a:rPr lang="en-US" sz="2400" dirty="0"/>
              <a:t>April 9, 17, 24</a:t>
            </a:r>
          </a:p>
          <a:p>
            <a:pPr lvl="1"/>
            <a:endParaRPr lang="en-US" sz="2400" dirty="0"/>
          </a:p>
        </p:txBody>
      </p:sp>
      <p:sp>
        <p:nvSpPr>
          <p:cNvPr id="2" name="Content Placeholder 1">
            <a:extLst>
              <a:ext uri="{FF2B5EF4-FFF2-40B4-BE49-F238E27FC236}">
                <a16:creationId xmlns:a16="http://schemas.microsoft.com/office/drawing/2014/main" id="{A2A91EF5-D75D-8BB2-B546-64070F2D25B1}"/>
              </a:ext>
            </a:extLst>
          </p:cNvPr>
          <p:cNvSpPr>
            <a:spLocks noGrp="1"/>
          </p:cNvSpPr>
          <p:nvPr>
            <p:ph sz="half" idx="2"/>
          </p:nvPr>
        </p:nvSpPr>
        <p:spPr>
          <a:xfrm>
            <a:off x="6179696" y="1915160"/>
            <a:ext cx="5157216" cy="3429000"/>
          </a:xfrm>
        </p:spPr>
        <p:txBody>
          <a:bodyPr>
            <a:normAutofit fontScale="92500" lnSpcReduction="10000"/>
          </a:bodyPr>
          <a:lstStyle/>
          <a:p>
            <a:pPr marL="130175" indent="0">
              <a:buNone/>
            </a:pPr>
            <a:r>
              <a:rPr lang="en-US" sz="2400" u="sng" dirty="0"/>
              <a:t>Communication windows:</a:t>
            </a:r>
          </a:p>
          <a:p>
            <a:pPr lvl="1"/>
            <a:r>
              <a:rPr lang="en-US" sz="2400" dirty="0"/>
              <a:t> September 23-October 4</a:t>
            </a:r>
          </a:p>
          <a:p>
            <a:pPr lvl="1"/>
            <a:endParaRPr lang="en-US" sz="2400" dirty="0"/>
          </a:p>
          <a:p>
            <a:pPr lvl="1"/>
            <a:r>
              <a:rPr lang="en-US" sz="2400" dirty="0"/>
              <a:t>October 28-November 8</a:t>
            </a:r>
          </a:p>
          <a:p>
            <a:pPr lvl="1"/>
            <a:endParaRPr lang="en-US" sz="2400" dirty="0"/>
          </a:p>
          <a:p>
            <a:pPr lvl="1"/>
            <a:r>
              <a:rPr lang="en-US" sz="2400" dirty="0"/>
              <a:t>November 21-December 12</a:t>
            </a:r>
          </a:p>
          <a:p>
            <a:pPr lvl="1"/>
            <a:endParaRPr lang="en-US" sz="2400" dirty="0"/>
          </a:p>
          <a:p>
            <a:pPr lvl="1"/>
            <a:r>
              <a:rPr lang="en-US" sz="2400" dirty="0"/>
              <a:t>March 13-April 3</a:t>
            </a:r>
          </a:p>
          <a:p>
            <a:pPr lvl="1"/>
            <a:endParaRPr lang="en-US" sz="2400" dirty="0"/>
          </a:p>
          <a:p>
            <a:pPr lvl="1"/>
            <a:r>
              <a:rPr lang="en-US" sz="2400" dirty="0"/>
              <a:t>Week of April 28</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6</a:t>
            </a:fld>
            <a:endParaRPr lang="en-US" dirty="0"/>
          </a:p>
        </p:txBody>
      </p:sp>
      <p:sp>
        <p:nvSpPr>
          <p:cNvPr id="3" name="TextBox 2">
            <a:extLst>
              <a:ext uri="{FF2B5EF4-FFF2-40B4-BE49-F238E27FC236}">
                <a16:creationId xmlns:a16="http://schemas.microsoft.com/office/drawing/2014/main" id="{38723D60-B65C-5B15-8DB8-E0D7CC87EF5A}"/>
              </a:ext>
            </a:extLst>
          </p:cNvPr>
          <p:cNvSpPr txBox="1"/>
          <p:nvPr/>
        </p:nvSpPr>
        <p:spPr>
          <a:xfrm>
            <a:off x="928240" y="5334000"/>
            <a:ext cx="10744200" cy="1200329"/>
          </a:xfrm>
          <a:prstGeom prst="rect">
            <a:avLst/>
          </a:prstGeom>
          <a:noFill/>
        </p:spPr>
        <p:txBody>
          <a:bodyPr wrap="square" rtlCol="0">
            <a:spAutoFit/>
          </a:bodyPr>
          <a:lstStyle/>
          <a:p>
            <a:pPr algn="ctr"/>
            <a:r>
              <a:rPr lang="en-US" dirty="0">
                <a:latin typeface="Helvetica Neue Light" panose="02000403000000020004"/>
              </a:rPr>
              <a:t>These dates were chosen to best map against semester demands and holiday/spring breaks, while still providing a regular cadence for committee progress and campus updates.  Please plan your schedule accordingly, and coordinate your stakeholder meetings </a:t>
            </a:r>
            <a:r>
              <a:rPr lang="en-US" b="1" dirty="0">
                <a:latin typeface="Helvetica Neue Light" panose="02000403000000020004"/>
              </a:rPr>
              <a:t>now</a:t>
            </a:r>
            <a:r>
              <a:rPr lang="en-US" dirty="0">
                <a:latin typeface="Helvetica Neue Light" panose="02000403000000020004"/>
              </a:rPr>
              <a:t> to avoid getting pinched later.  Pick a buddy 		in case you need to miss a meeting or two so you can stay engaged and aware.      </a:t>
            </a:r>
          </a:p>
        </p:txBody>
      </p:sp>
    </p:spTree>
    <p:extLst>
      <p:ext uri="{BB962C8B-B14F-4D97-AF65-F5344CB8AC3E}">
        <p14:creationId xmlns:p14="http://schemas.microsoft.com/office/powerpoint/2010/main" val="913699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7</a:t>
            </a:fld>
            <a:endParaRPr lang="en-US" dirty="0"/>
          </a:p>
        </p:txBody>
      </p:sp>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a:xfrm>
            <a:off x="327660" y="685800"/>
            <a:ext cx="11559540" cy="5105400"/>
          </a:xfrm>
        </p:spPr>
        <p:txBody>
          <a:bodyPr/>
          <a:lstStyle/>
          <a:p>
            <a:br>
              <a:rPr lang="en-US" dirty="0"/>
            </a:br>
            <a:r>
              <a:rPr lang="en-US" dirty="0"/>
              <a:t>EXPECTATIONS</a:t>
            </a:r>
            <a:br>
              <a:rPr lang="en-US" dirty="0"/>
            </a:br>
            <a:r>
              <a:rPr lang="en-US" dirty="0"/>
              <a:t>OF YOU FROM</a:t>
            </a:r>
            <a:br>
              <a:rPr lang="en-US" dirty="0"/>
            </a:br>
            <a:r>
              <a:rPr lang="en-US" dirty="0"/>
              <a:t>THE CHARGE</a:t>
            </a:r>
            <a:br>
              <a:rPr lang="en-US" dirty="0"/>
            </a:br>
            <a:r>
              <a:rPr lang="en-US" dirty="0"/>
              <a:t>LETTER </a:t>
            </a:r>
          </a:p>
        </p:txBody>
      </p:sp>
      <p:sp>
        <p:nvSpPr>
          <p:cNvPr id="9" name="TextBox 8">
            <a:extLst>
              <a:ext uri="{FF2B5EF4-FFF2-40B4-BE49-F238E27FC236}">
                <a16:creationId xmlns:a16="http://schemas.microsoft.com/office/drawing/2014/main" id="{4504FDB0-3D7B-2666-586D-071F6A0C95DC}"/>
              </a:ext>
            </a:extLst>
          </p:cNvPr>
          <p:cNvSpPr txBox="1"/>
          <p:nvPr/>
        </p:nvSpPr>
        <p:spPr>
          <a:xfrm>
            <a:off x="5105400" y="728069"/>
            <a:ext cx="6758940" cy="5020862"/>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Helvetica Neue Light" panose="02000403000000020004"/>
                <a:ea typeface="Aptos" panose="020B0004020202020204" pitchFamily="34" charset="0"/>
                <a:cs typeface="Times New Roman" panose="02020603050405020304" pitchFamily="18" charset="0"/>
              </a:rPr>
              <a:t>To keep the mission and purpose of CU Denver as the primary lens by which recommendations and decisions are developed and made. </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Helvetica Neue Light" panose="02000403000000020004"/>
                <a:ea typeface="Aptos" panose="020B0004020202020204" pitchFamily="34" charset="0"/>
                <a:cs typeface="Times New Roman" panose="02020603050405020304" pitchFamily="18" charset="0"/>
              </a:rPr>
              <a:t>To adequately characterize the perspectives and interests of the represented constituency.  </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Helvetica Neue Light" panose="02000403000000020004"/>
                <a:ea typeface="Aptos" panose="020B0004020202020204" pitchFamily="34" charset="0"/>
                <a:cs typeface="Times New Roman" panose="02020603050405020304" pitchFamily="18" charset="0"/>
              </a:rPr>
              <a:t>To actively participate and engage in bi- or tri-weekly committee meetings and periodic communications events beginning in September 24, and concluding no later than the end of the Spring 25 semester.  </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latin typeface="Helvetica Neue Light" panose="02000403000000020004"/>
                <a:ea typeface="Aptos" panose="020B0004020202020204" pitchFamily="34" charset="0"/>
                <a:cs typeface="Times New Roman" panose="02020603050405020304" pitchFamily="18" charset="0"/>
              </a:rPr>
              <a:t>To facilitate information-sharing and feedback-gathering sessions on questions of interest to the committee, and socialization of proposals.</a:t>
            </a:r>
          </a:p>
          <a:p>
            <a:pPr marL="342900" marR="0" lvl="0" indent="-342900">
              <a:lnSpc>
                <a:spcPct val="107000"/>
              </a:lnSpc>
              <a:spcBef>
                <a:spcPts val="0"/>
              </a:spcBef>
              <a:spcAft>
                <a:spcPts val="800"/>
              </a:spcAft>
              <a:buFont typeface="Symbol" panose="05050102010706020507" pitchFamily="18" charset="2"/>
              <a:buChar char=""/>
            </a:pPr>
            <a:r>
              <a:rPr lang="en-US" sz="2000" kern="100" dirty="0">
                <a:effectLst/>
                <a:latin typeface="Helvetica Neue Light" panose="02000403000000020004"/>
                <a:ea typeface="Aptos" panose="020B0004020202020204" pitchFamily="34" charset="0"/>
                <a:cs typeface="Times New Roman" panose="02020603050405020304" pitchFamily="18" charset="0"/>
              </a:rPr>
              <a:t>To remain open to learning and productive dialogue about how CU Denver’s financial resources are allocated and/or held by various departments across the university.</a:t>
            </a:r>
          </a:p>
        </p:txBody>
      </p:sp>
    </p:spTree>
    <p:extLst>
      <p:ext uri="{BB962C8B-B14F-4D97-AF65-F5344CB8AC3E}">
        <p14:creationId xmlns:p14="http://schemas.microsoft.com/office/powerpoint/2010/main" val="310095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D603D41F-4F66-BFD4-601D-D26501175927}"/>
              </a:ext>
            </a:extLst>
          </p:cNvPr>
          <p:cNvSpPr>
            <a:spLocks noGrp="1"/>
          </p:cNvSpPr>
          <p:nvPr>
            <p:ph idx="1"/>
          </p:nvPr>
        </p:nvSpPr>
        <p:spPr>
          <a:xfrm>
            <a:off x="838200" y="1752600"/>
            <a:ext cx="10515600" cy="4267201"/>
          </a:xfrm>
        </p:spPr>
        <p:txBody>
          <a:bodyPr>
            <a:normAutofit/>
          </a:bodyPr>
          <a:lstStyle/>
          <a:p>
            <a:pPr marL="0" marR="0" indent="0">
              <a:lnSpc>
                <a:spcPct val="107000"/>
              </a:lnSpc>
              <a:spcBef>
                <a:spcPts val="0"/>
              </a:spcBef>
              <a:spcAft>
                <a:spcPts val="800"/>
              </a:spcAft>
              <a:buNone/>
            </a:pPr>
            <a:r>
              <a:rPr lang="en-US" sz="1800" kern="100" dirty="0">
                <a:effectLst/>
                <a:latin typeface="Helvetica Neue Light" panose="02000403000000020004"/>
                <a:ea typeface="Aptos" panose="020B0004020202020204" pitchFamily="34" charset="0"/>
                <a:cs typeface="Times New Roman" panose="02020603050405020304" pitchFamily="18" charset="0"/>
              </a:rPr>
              <a:t>The key objective/outcome of this team’s work is a </a:t>
            </a:r>
            <a:r>
              <a:rPr lang="en-US" sz="1800" b="1" kern="100" dirty="0">
                <a:effectLst/>
                <a:latin typeface="Helvetica Neue Light" panose="02000403000000020004"/>
                <a:ea typeface="Aptos" panose="020B0004020202020204" pitchFamily="34" charset="0"/>
                <a:cs typeface="Times New Roman" panose="02020603050405020304" pitchFamily="18" charset="0"/>
              </a:rPr>
              <a:t>recommendation</a:t>
            </a:r>
            <a:r>
              <a:rPr lang="en-US" sz="1800" kern="100" dirty="0">
                <a:effectLst/>
                <a:latin typeface="Helvetica Neue Light" panose="02000403000000020004"/>
                <a:ea typeface="Aptos" panose="020B0004020202020204" pitchFamily="34" charset="0"/>
                <a:cs typeface="Times New Roman" panose="02020603050405020304" pitchFamily="18" charset="0"/>
              </a:rPr>
              <a:t> regarding CU Denver’s future budget allocation process which will foster the following:  </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Helvetica Neue Light" panose="02000403000000020004"/>
                <a:ea typeface="Aptos" panose="020B0004020202020204" pitchFamily="34" charset="0"/>
                <a:cs typeface="Times New Roman" panose="02020603050405020304" pitchFamily="18" charset="0"/>
              </a:rPr>
              <a:t>To explore budgeting principles in ways that enable each institutional unit to be successful in contributing to our collective mission and purpose.</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Helvetica Neue Light" panose="02000403000000020004"/>
                <a:ea typeface="Aptos" panose="020B0004020202020204" pitchFamily="34" charset="0"/>
                <a:cs typeface="Times New Roman" panose="02020603050405020304" pitchFamily="18" charset="0"/>
              </a:rPr>
              <a:t>To identify improvements to the allocation process that increase institutional strategic flexibility, transparency, and accountability in decision-making.</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Helvetica Neue Light" panose="02000403000000020004"/>
                <a:ea typeface="Aptos" panose="020B0004020202020204" pitchFamily="34" charset="0"/>
                <a:cs typeface="Times New Roman" panose="02020603050405020304" pitchFamily="18" charset="0"/>
              </a:rPr>
              <a:t>To build a healthy financial awareness that aligns with CU Denver’s strategy and enables adaptive responses to emerging opportunities.  </a:t>
            </a:r>
          </a:p>
          <a:p>
            <a:pPr marL="342900" indent="-342900">
              <a:lnSpc>
                <a:spcPct val="107000"/>
              </a:lnSpc>
              <a:spcBef>
                <a:spcPts val="0"/>
              </a:spcBef>
              <a:buFont typeface="Symbol" panose="05050102010706020507" pitchFamily="18" charset="2"/>
              <a:buChar char=""/>
            </a:pPr>
            <a:r>
              <a:rPr lang="en-US" kern="100" dirty="0">
                <a:latin typeface="Helvetica Neue Light" panose="02000403000000020004"/>
                <a:ea typeface="Aptos" panose="020B0004020202020204" pitchFamily="34" charset="0"/>
                <a:cs typeface="Times New Roman" panose="02020603050405020304" pitchFamily="18" charset="0"/>
              </a:rPr>
              <a:t>To support the future work of shared governance groups across the CU Denver campus through the development of timely, accurate information by which to encourage informed discussion and debate on matters of common interest.     </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Helvetica Neue Light" panose="02000403000000020004"/>
                <a:ea typeface="Aptos" panose="020B0004020202020204" pitchFamily="34" charset="0"/>
                <a:cs typeface="Times New Roman" panose="02020603050405020304" pitchFamily="18" charset="0"/>
              </a:rPr>
              <a:t>To establish a multi-year financial horizon which includes an understanding of revenue, as well as enduring allocation principles which facilitate our institutional objectives.  </a:t>
            </a:r>
          </a:p>
          <a:p>
            <a:pPr marL="130175" indent="0">
              <a:buNone/>
            </a:pPr>
            <a:endParaRPr lang="en-US" sz="2400" dirty="0">
              <a:latin typeface="Helvetica Neue Light" panose="02000403000000020004"/>
            </a:endParaRPr>
          </a:p>
        </p:txBody>
      </p:sp>
      <p:sp>
        <p:nvSpPr>
          <p:cNvPr id="19" name="Title 18">
            <a:extLst>
              <a:ext uri="{FF2B5EF4-FFF2-40B4-BE49-F238E27FC236}">
                <a16:creationId xmlns:a16="http://schemas.microsoft.com/office/drawing/2014/main" id="{5F83A7AC-45DE-B444-1C63-4EC2FE2F21D7}"/>
              </a:ext>
            </a:extLst>
          </p:cNvPr>
          <p:cNvSpPr>
            <a:spLocks noGrp="1"/>
          </p:cNvSpPr>
          <p:nvPr>
            <p:ph type="title"/>
          </p:nvPr>
        </p:nvSpPr>
        <p:spPr>
          <a:xfrm>
            <a:off x="414552" y="310125"/>
            <a:ext cx="11777448" cy="914400"/>
          </a:xfrm>
        </p:spPr>
        <p:txBody>
          <a:bodyPr/>
          <a:lstStyle/>
          <a:p>
            <a:r>
              <a:rPr lang="en-US" cap="all" dirty="0"/>
              <a:t>Our Committee’s Mission and Purpose  </a:t>
            </a:r>
          </a:p>
        </p:txBody>
      </p:sp>
      <p:sp>
        <p:nvSpPr>
          <p:cNvPr id="4" name="Slide Number Placeholder 3">
            <a:extLst>
              <a:ext uri="{FF2B5EF4-FFF2-40B4-BE49-F238E27FC236}">
                <a16:creationId xmlns:a16="http://schemas.microsoft.com/office/drawing/2014/main" id="{A1BAC91B-AF50-C97B-CEF6-1BD4696699B5}"/>
              </a:ext>
            </a:extLst>
          </p:cNvPr>
          <p:cNvSpPr>
            <a:spLocks noGrp="1"/>
          </p:cNvSpPr>
          <p:nvPr>
            <p:ph type="sldNum" sz="quarter" idx="12"/>
          </p:nvPr>
        </p:nvSpPr>
        <p:spPr/>
        <p:txBody>
          <a:bodyPr/>
          <a:lstStyle/>
          <a:p>
            <a:fld id="{2EF5B720-A4A1-FD49-AF98-E194DCD54D67}" type="slidenum">
              <a:rPr lang="en-US" smtClean="0"/>
              <a:pPr/>
              <a:t>8</a:t>
            </a:fld>
            <a:endParaRPr lang="en-US" dirty="0"/>
          </a:p>
        </p:txBody>
      </p:sp>
    </p:spTree>
    <p:extLst>
      <p:ext uri="{BB962C8B-B14F-4D97-AF65-F5344CB8AC3E}">
        <p14:creationId xmlns:p14="http://schemas.microsoft.com/office/powerpoint/2010/main" val="1864284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9E9BB4A-DBC7-B267-3479-DA6BE64F86BC}"/>
              </a:ext>
            </a:extLst>
          </p:cNvPr>
          <p:cNvSpPr>
            <a:spLocks noGrp="1"/>
          </p:cNvSpPr>
          <p:nvPr>
            <p:ph type="title"/>
          </p:nvPr>
        </p:nvSpPr>
        <p:spPr/>
        <p:txBody>
          <a:bodyPr/>
          <a:lstStyle/>
          <a:p>
            <a:r>
              <a:rPr lang="en-US" dirty="0"/>
              <a:t>HISTORY OF THE CURRENT BUDGET MODEL</a:t>
            </a:r>
          </a:p>
        </p:txBody>
      </p:sp>
      <p:sp>
        <p:nvSpPr>
          <p:cNvPr id="4" name="Slide Number Placeholder 3">
            <a:extLst>
              <a:ext uri="{FF2B5EF4-FFF2-40B4-BE49-F238E27FC236}">
                <a16:creationId xmlns:a16="http://schemas.microsoft.com/office/drawing/2014/main" id="{F747CE8F-9D14-B7EC-0B8F-711EFBAD8932}"/>
              </a:ext>
            </a:extLst>
          </p:cNvPr>
          <p:cNvSpPr>
            <a:spLocks noGrp="1"/>
          </p:cNvSpPr>
          <p:nvPr>
            <p:ph type="sldNum" sz="quarter" idx="12"/>
          </p:nvPr>
        </p:nvSpPr>
        <p:spPr/>
        <p:txBody>
          <a:bodyPr/>
          <a:lstStyle/>
          <a:p>
            <a:fld id="{2EF5B720-A4A1-FD49-AF98-E194DCD54D67}" type="slidenum">
              <a:rPr lang="en-US" smtClean="0"/>
              <a:pPr/>
              <a:t>9</a:t>
            </a:fld>
            <a:endParaRPr lang="en-US" dirty="0"/>
          </a:p>
        </p:txBody>
      </p:sp>
    </p:spTree>
    <p:extLst>
      <p:ext uri="{BB962C8B-B14F-4D97-AF65-F5344CB8AC3E}">
        <p14:creationId xmlns:p14="http://schemas.microsoft.com/office/powerpoint/2010/main" val="2117820892"/>
      </p:ext>
    </p:extLst>
  </p:cSld>
  <p:clrMapOvr>
    <a:masterClrMapping/>
  </p:clrMapOvr>
</p:sld>
</file>

<file path=ppt/theme/theme1.xml><?xml version="1.0" encoding="utf-8"?>
<a:theme xmlns:a="http://schemas.openxmlformats.org/drawingml/2006/main" name="CU Denver Moments PPT Templates">
  <a:themeElements>
    <a:clrScheme name="CU Denver Moments Color Palette">
      <a:dk1>
        <a:srgbClr val="000000"/>
      </a:dk1>
      <a:lt1>
        <a:srgbClr val="FFFFFF"/>
      </a:lt1>
      <a:dk2>
        <a:srgbClr val="CFB87C"/>
      </a:dk2>
      <a:lt2>
        <a:srgbClr val="F1EAD8"/>
      </a:lt2>
      <a:accent1>
        <a:srgbClr val="CFB87C"/>
      </a:accent1>
      <a:accent2>
        <a:srgbClr val="28939D"/>
      </a:accent2>
      <a:accent3>
        <a:srgbClr val="244C59"/>
      </a:accent3>
      <a:accent4>
        <a:srgbClr val="A3A3A3"/>
      </a:accent4>
      <a:accent5>
        <a:srgbClr val="56595C"/>
      </a:accent5>
      <a:accent6>
        <a:srgbClr val="F1EAD8"/>
      </a:accent6>
      <a:hlink>
        <a:srgbClr val="244C59"/>
      </a:hlink>
      <a:folHlink>
        <a:srgbClr val="10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20764ACD-4C26-E64A-8FDA-BCC432E93A67}"/>
    </a:ext>
  </a:extLst>
</a:theme>
</file>

<file path=ppt/theme/theme2.xml><?xml version="1.0" encoding="utf-8"?>
<a:theme xmlns:a="http://schemas.openxmlformats.org/drawingml/2006/main" name="Office Theme">
  <a:themeElements>
    <a:clrScheme name="CU Denver Moments Color Palette">
      <a:dk1>
        <a:srgbClr val="000000"/>
      </a:dk1>
      <a:lt1>
        <a:srgbClr val="FFFFFF"/>
      </a:lt1>
      <a:dk2>
        <a:srgbClr val="CFB87C"/>
      </a:dk2>
      <a:lt2>
        <a:srgbClr val="F1EAD8"/>
      </a:lt2>
      <a:accent1>
        <a:srgbClr val="000000"/>
      </a:accent1>
      <a:accent2>
        <a:srgbClr val="28939D"/>
      </a:accent2>
      <a:accent3>
        <a:srgbClr val="244C59"/>
      </a:accent3>
      <a:accent4>
        <a:srgbClr val="F87C56"/>
      </a:accent4>
      <a:accent5>
        <a:srgbClr val="E35105"/>
      </a:accent5>
      <a:accent6>
        <a:srgbClr val="A6093C"/>
      </a:accent6>
      <a:hlink>
        <a:srgbClr val="244C59"/>
      </a:hlink>
      <a:folHlink>
        <a:srgbClr val="104D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C2E8D51-B95C-A843-865E-D5804C25EEA7}" vid="{464A8A6D-0E2A-F34E-B763-AD640F818C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B3DEA8C7A8F44AAFC2F7C82AB6F48" ma:contentTypeVersion="6" ma:contentTypeDescription="Create a new document." ma:contentTypeScope="" ma:versionID="2e2cce4e94577f1123cb11f96482abc2">
  <xsd:schema xmlns:xsd="http://www.w3.org/2001/XMLSchema" xmlns:xs="http://www.w3.org/2001/XMLSchema" xmlns:p="http://schemas.microsoft.com/office/2006/metadata/properties" xmlns:ns2="cc6375ac-b81c-4ed8-a446-7bbf27d82636" xmlns:ns3="4de0c387-5700-4942-8622-fc245635cfa6" targetNamespace="http://schemas.microsoft.com/office/2006/metadata/properties" ma:root="true" ma:fieldsID="4df49119629e072a7a94ee192e86db3b" ns2:_="" ns3:_="">
    <xsd:import namespace="cc6375ac-b81c-4ed8-a446-7bbf27d82636"/>
    <xsd:import namespace="4de0c387-5700-4942-8622-fc245635cf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375ac-b81c-4ed8-a446-7bbf27d82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e0c387-5700-4942-8622-fc245635cf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A31BE3-453A-468D-8A93-C17CDF838B3E}">
  <ds:schemaRefs>
    <ds:schemaRef ds:uri="5bc7cc74-87f8-4f91-b2ce-1e62b91c6499"/>
    <ds:schemaRef ds:uri="http://purl.org/dc/term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dcmitype/"/>
    <ds:schemaRef ds:uri="http://schemas.openxmlformats.org/package/2006/metadata/core-properties"/>
    <ds:schemaRef ds:uri="09a1741d-c3a0-4222-99c8-13b6b3bbe805"/>
    <ds:schemaRef ds:uri="http://purl.org/dc/elements/1.1/"/>
  </ds:schemaRefs>
</ds:datastoreItem>
</file>

<file path=customXml/itemProps2.xml><?xml version="1.0" encoding="utf-8"?>
<ds:datastoreItem xmlns:ds="http://schemas.openxmlformats.org/officeDocument/2006/customXml" ds:itemID="{6E193D2E-E0B7-45D2-B277-863B7A48542C}">
  <ds:schemaRefs>
    <ds:schemaRef ds:uri="http://schemas.microsoft.com/sharepoint/v3/contenttype/forms"/>
  </ds:schemaRefs>
</ds:datastoreItem>
</file>

<file path=customXml/itemProps3.xml><?xml version="1.0" encoding="utf-8"?>
<ds:datastoreItem xmlns:ds="http://schemas.openxmlformats.org/officeDocument/2006/customXml" ds:itemID="{F9BF1E72-D69E-493D-8D1B-8424CD43F863}"/>
</file>

<file path=docProps/app.xml><?xml version="1.0" encoding="utf-8"?>
<Properties xmlns="http://schemas.openxmlformats.org/officeDocument/2006/extended-properties" xmlns:vt="http://schemas.openxmlformats.org/officeDocument/2006/docPropsVTypes">
  <Template>01_CU Denver_PPT Template_Helvetica</Template>
  <TotalTime>5331</TotalTime>
  <Words>2009</Words>
  <Application>Microsoft Office PowerPoint</Application>
  <PresentationFormat>Widescreen</PresentationFormat>
  <Paragraphs>226</Paragraphs>
  <Slides>23</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Aptos</vt:lpstr>
      <vt:lpstr>Arial</vt:lpstr>
      <vt:lpstr>Calibri</vt:lpstr>
      <vt:lpstr>Calibri Light</vt:lpstr>
      <vt:lpstr>Helvetica Neue</vt:lpstr>
      <vt:lpstr>HELVETICA NEUE CONDENSED</vt:lpstr>
      <vt:lpstr>Helvetica Neue Condensed Black</vt:lpstr>
      <vt:lpstr>Helvetica Neue Light</vt:lpstr>
      <vt:lpstr>Symbol</vt:lpstr>
      <vt:lpstr>CU Denver Moments PPT Templates</vt:lpstr>
      <vt:lpstr>Office Theme</vt:lpstr>
      <vt:lpstr>PowerPoint Presentation</vt:lpstr>
      <vt:lpstr>AGENDA</vt:lpstr>
      <vt:lpstr>WELCOME &amp; INTRODUCTIONS</vt:lpstr>
      <vt:lpstr>Tell us a bit about yourself</vt:lpstr>
      <vt:lpstr>SCHEDULE &amp; EXPECTATIONS</vt:lpstr>
      <vt:lpstr>SCHEDULING CONFLICTS AND A BUDDY TO HELP YOU</vt:lpstr>
      <vt:lpstr> EXPECTATIONS OF YOU FROM THE CHARGE LETTER </vt:lpstr>
      <vt:lpstr>Our Committee’s Mission and Purpose  </vt:lpstr>
      <vt:lpstr>HISTORY OF THE CURRENT BUDGET MODEL</vt:lpstr>
      <vt:lpstr>HISTORY OF THE CURRENT BUDGET MODEL</vt:lpstr>
      <vt:lpstr>HISTORY OF THE CURRENT BUDGET MODEL</vt:lpstr>
      <vt:lpstr>2017 STEERING COMMITTEE TIMELINE</vt:lpstr>
      <vt:lpstr>CURRENT BUDGET MODEL GUIDING PRINCIPLES</vt:lpstr>
      <vt:lpstr>BUDGET MODEL GOVERNANCE</vt:lpstr>
      <vt:lpstr>BUDGET MODEL FUNDAMENTALS</vt:lpstr>
      <vt:lpstr>CU DENVER BUDGET MODEL STRUCTURE</vt:lpstr>
      <vt:lpstr>CU DENVER BUDGET MODEL: REVENUES</vt:lpstr>
      <vt:lpstr>CU DENVER BUDGET MODEL: EXPENDITURES</vt:lpstr>
      <vt:lpstr>CU DENVER BUDGET MODEL: MISSION ENHANCEMENT FUND</vt:lpstr>
      <vt:lpstr>CU DENVER BUDGET MODEL</vt:lpstr>
      <vt:lpstr>HOW ALLOCATIONS WORK</vt:lpstr>
      <vt:lpstr>KEY MESSAGES FROM SESSION #1</vt:lpstr>
      <vt:lpstr>WHAT ARE THE KEY MESSAGES FROM THIS SESSION?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&amp; EXAMPLE LAYOUTS</dc:title>
  <dc:creator>St Peter, Jennifer</dc:creator>
  <cp:lastModifiedBy>Sherman, Ann</cp:lastModifiedBy>
  <cp:revision>17</cp:revision>
  <dcterms:created xsi:type="dcterms:W3CDTF">2024-02-08T16:17:30Z</dcterms:created>
  <dcterms:modified xsi:type="dcterms:W3CDTF">2024-09-09T22:19:01Z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0x01010079FB3DEA8C7A8F44AAFC2F7C82AB6F48</vt:lpwstr>
  </property>
</Properties>
</file>