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5"/>
  </p:notesMasterIdLst>
  <p:handoutMasterIdLst>
    <p:handoutMasterId r:id="rId36"/>
  </p:handoutMasterIdLst>
  <p:sldIdLst>
    <p:sldId id="410" r:id="rId5"/>
    <p:sldId id="411" r:id="rId6"/>
    <p:sldId id="383" r:id="rId7"/>
    <p:sldId id="389" r:id="rId8"/>
    <p:sldId id="412" r:id="rId9"/>
    <p:sldId id="420" r:id="rId10"/>
    <p:sldId id="407" r:id="rId11"/>
    <p:sldId id="419" r:id="rId12"/>
    <p:sldId id="391" r:id="rId13"/>
    <p:sldId id="397" r:id="rId14"/>
    <p:sldId id="429" r:id="rId15"/>
    <p:sldId id="418" r:id="rId16"/>
    <p:sldId id="408" r:id="rId17"/>
    <p:sldId id="413" r:id="rId18"/>
    <p:sldId id="414" r:id="rId19"/>
    <p:sldId id="415" r:id="rId20"/>
    <p:sldId id="425" r:id="rId21"/>
    <p:sldId id="426" r:id="rId22"/>
    <p:sldId id="416" r:id="rId23"/>
    <p:sldId id="422" r:id="rId24"/>
    <p:sldId id="423" r:id="rId25"/>
    <p:sldId id="424" r:id="rId26"/>
    <p:sldId id="421" r:id="rId27"/>
    <p:sldId id="431" r:id="rId28"/>
    <p:sldId id="406" r:id="rId29"/>
    <p:sldId id="428" r:id="rId30"/>
    <p:sldId id="430" r:id="rId31"/>
    <p:sldId id="404" r:id="rId32"/>
    <p:sldId id="398" r:id="rId33"/>
    <p:sldId id="4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6" d="100"/>
          <a:sy n="96" d="100"/>
        </p:scale>
        <p:origin x="354" y="96"/>
      </p:cViewPr>
      <p:guideLst/>
    </p:cSldViewPr>
  </p:slideViewPr>
  <p:outlineViewPr>
    <p:cViewPr>
      <p:scale>
        <a:sx n="33" d="100"/>
        <a:sy n="33" d="100"/>
      </p:scale>
      <p:origin x="0" y="-1698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5" d="100"/>
          <a:sy n="95" d="100"/>
        </p:scale>
        <p:origin x="36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FC389-0339-476A-A097-102B6F2B870E}"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41404E1E-9EC3-45D5-B994-B5B4E66CE620}">
      <dgm:prSet/>
      <dgm:spPr>
        <a:solidFill>
          <a:schemeClr val="accent3"/>
        </a:solidFill>
        <a:ln>
          <a:solidFill>
            <a:schemeClr val="accent1"/>
          </a:solidFill>
        </a:ln>
      </dgm:spPr>
      <dgm:t>
        <a:bodyPr/>
        <a:lstStyle/>
        <a:p>
          <a:r>
            <a:rPr lang="en-US" dirty="0"/>
            <a:t>Immigration and Customs Enforcement (ICE) Student &amp; Exchange Visitor Program (SEVP = a subdivision of ICE)</a:t>
          </a:r>
        </a:p>
      </dgm:t>
    </dgm:pt>
    <dgm:pt modelId="{5B84ECF9-0A6C-4B0D-998C-A956A3521355}" type="parTrans" cxnId="{FBA93E9F-AA45-4382-95A9-41B8152275EB}">
      <dgm:prSet/>
      <dgm:spPr/>
      <dgm:t>
        <a:bodyPr/>
        <a:lstStyle/>
        <a:p>
          <a:endParaRPr lang="en-US"/>
        </a:p>
      </dgm:t>
    </dgm:pt>
    <dgm:pt modelId="{75376972-D0E2-4414-81D8-9CD3C0DA39F2}" type="sibTrans" cxnId="{FBA93E9F-AA45-4382-95A9-41B8152275EB}">
      <dgm:prSet/>
      <dgm:spPr/>
      <dgm:t>
        <a:bodyPr/>
        <a:lstStyle/>
        <a:p>
          <a:endParaRPr lang="en-US"/>
        </a:p>
      </dgm:t>
    </dgm:pt>
    <dgm:pt modelId="{15CC1546-4D26-427F-B05F-9DEA6EA71844}">
      <dgm:prSet/>
      <dgm:spPr>
        <a:solidFill>
          <a:schemeClr val="accent3"/>
        </a:solidFill>
      </dgm:spPr>
      <dgm:t>
        <a:bodyPr/>
        <a:lstStyle/>
        <a:p>
          <a:r>
            <a:rPr lang="en-US"/>
            <a:t>U.S. Citizenship &amp; Immigration Services (USCIS)</a:t>
          </a:r>
        </a:p>
      </dgm:t>
    </dgm:pt>
    <dgm:pt modelId="{A95AA10C-4213-4D95-9CFE-684A83A2CCC5}" type="parTrans" cxnId="{F10E913B-C13A-4B4F-8C15-1CBDEC79E526}">
      <dgm:prSet/>
      <dgm:spPr/>
      <dgm:t>
        <a:bodyPr/>
        <a:lstStyle/>
        <a:p>
          <a:endParaRPr lang="en-US"/>
        </a:p>
      </dgm:t>
    </dgm:pt>
    <dgm:pt modelId="{59455C86-B86D-450E-840D-45FA4742B983}" type="sibTrans" cxnId="{F10E913B-C13A-4B4F-8C15-1CBDEC79E526}">
      <dgm:prSet/>
      <dgm:spPr/>
      <dgm:t>
        <a:bodyPr/>
        <a:lstStyle/>
        <a:p>
          <a:endParaRPr lang="en-US"/>
        </a:p>
      </dgm:t>
    </dgm:pt>
    <dgm:pt modelId="{E9474FCE-B68C-4146-A61A-EE96B2187099}">
      <dgm:prSet/>
      <dgm:spPr>
        <a:solidFill>
          <a:schemeClr val="accent3"/>
        </a:solidFill>
      </dgm:spPr>
      <dgm:t>
        <a:bodyPr/>
        <a:lstStyle/>
        <a:p>
          <a:r>
            <a:rPr lang="en-US"/>
            <a:t>U.S. Department of Labor (USDOL)</a:t>
          </a:r>
        </a:p>
      </dgm:t>
    </dgm:pt>
    <dgm:pt modelId="{4BD1438A-B732-4617-8333-A7405EFD3E7A}" type="parTrans" cxnId="{C5CC54B4-06BC-4C8F-9BA8-B11CDC80743C}">
      <dgm:prSet/>
      <dgm:spPr/>
      <dgm:t>
        <a:bodyPr/>
        <a:lstStyle/>
        <a:p>
          <a:endParaRPr lang="en-US"/>
        </a:p>
      </dgm:t>
    </dgm:pt>
    <dgm:pt modelId="{26E0579C-D4CB-441C-BBAB-8562DF00AC9B}" type="sibTrans" cxnId="{C5CC54B4-06BC-4C8F-9BA8-B11CDC80743C}">
      <dgm:prSet/>
      <dgm:spPr/>
      <dgm:t>
        <a:bodyPr/>
        <a:lstStyle/>
        <a:p>
          <a:endParaRPr lang="en-US"/>
        </a:p>
      </dgm:t>
    </dgm:pt>
    <dgm:pt modelId="{A9E6010A-5963-4B09-978D-0ED6EED82216}">
      <dgm:prSet/>
      <dgm:spPr>
        <a:solidFill>
          <a:schemeClr val="accent3"/>
        </a:solidFill>
      </dgm:spPr>
      <dgm:t>
        <a:bodyPr/>
        <a:lstStyle/>
        <a:p>
          <a:r>
            <a:rPr lang="en-US" dirty="0"/>
            <a:t>Customs and Border Protection (CBP) </a:t>
          </a:r>
        </a:p>
      </dgm:t>
    </dgm:pt>
    <dgm:pt modelId="{BCB8BACE-5A7F-4EFF-89BC-5966209AFD0B}" type="parTrans" cxnId="{50943618-98B0-44DE-8E59-11B05790ED99}">
      <dgm:prSet/>
      <dgm:spPr/>
      <dgm:t>
        <a:bodyPr/>
        <a:lstStyle/>
        <a:p>
          <a:endParaRPr lang="en-US"/>
        </a:p>
      </dgm:t>
    </dgm:pt>
    <dgm:pt modelId="{58F85DB1-0A90-4C86-99EA-5B4A3A796D4B}" type="sibTrans" cxnId="{50943618-98B0-44DE-8E59-11B05790ED99}">
      <dgm:prSet/>
      <dgm:spPr/>
      <dgm:t>
        <a:bodyPr/>
        <a:lstStyle/>
        <a:p>
          <a:endParaRPr lang="en-US"/>
        </a:p>
      </dgm:t>
    </dgm:pt>
    <dgm:pt modelId="{6F636F11-5C34-4466-BB71-36104ACD0017}">
      <dgm:prSet/>
      <dgm:spPr>
        <a:solidFill>
          <a:schemeClr val="accent3"/>
        </a:solidFill>
      </dgm:spPr>
      <dgm:t>
        <a:bodyPr/>
        <a:lstStyle/>
        <a:p>
          <a:r>
            <a:rPr lang="en-US" dirty="0"/>
            <a:t>U.S. Department of State (DOS)  </a:t>
          </a:r>
        </a:p>
      </dgm:t>
    </dgm:pt>
    <dgm:pt modelId="{2880F402-65B3-4F4C-A990-241E5C76BC28}" type="parTrans" cxnId="{F435332D-106F-46BC-955A-DF1473E7F342}">
      <dgm:prSet/>
      <dgm:spPr/>
      <dgm:t>
        <a:bodyPr/>
        <a:lstStyle/>
        <a:p>
          <a:endParaRPr lang="en-US"/>
        </a:p>
      </dgm:t>
    </dgm:pt>
    <dgm:pt modelId="{F059A4C5-DC57-4E54-B830-86D77E9078A6}" type="sibTrans" cxnId="{F435332D-106F-46BC-955A-DF1473E7F342}">
      <dgm:prSet/>
      <dgm:spPr/>
      <dgm:t>
        <a:bodyPr/>
        <a:lstStyle/>
        <a:p>
          <a:endParaRPr lang="en-US"/>
        </a:p>
      </dgm:t>
    </dgm:pt>
    <dgm:pt modelId="{50194B71-11BF-4DC3-8AF4-4957029107C5}" type="pres">
      <dgm:prSet presAssocID="{131FC389-0339-476A-A097-102B6F2B870E}" presName="diagram" presStyleCnt="0">
        <dgm:presLayoutVars>
          <dgm:dir/>
          <dgm:resizeHandles val="exact"/>
        </dgm:presLayoutVars>
      </dgm:prSet>
      <dgm:spPr/>
    </dgm:pt>
    <dgm:pt modelId="{FDFE01CF-50BF-488B-8E02-4EB6A35A72E5}" type="pres">
      <dgm:prSet presAssocID="{41404E1E-9EC3-45D5-B994-B5B4E66CE620}" presName="node" presStyleLbl="node1" presStyleIdx="0" presStyleCnt="5">
        <dgm:presLayoutVars>
          <dgm:bulletEnabled val="1"/>
        </dgm:presLayoutVars>
      </dgm:prSet>
      <dgm:spPr/>
    </dgm:pt>
    <dgm:pt modelId="{843D8FDB-A009-4515-A995-90A58AA41524}" type="pres">
      <dgm:prSet presAssocID="{75376972-D0E2-4414-81D8-9CD3C0DA39F2}" presName="sibTrans" presStyleCnt="0"/>
      <dgm:spPr/>
    </dgm:pt>
    <dgm:pt modelId="{23049E66-DA06-40F7-8B70-821E6D200860}" type="pres">
      <dgm:prSet presAssocID="{15CC1546-4D26-427F-B05F-9DEA6EA71844}" presName="node" presStyleLbl="node1" presStyleIdx="1" presStyleCnt="5">
        <dgm:presLayoutVars>
          <dgm:bulletEnabled val="1"/>
        </dgm:presLayoutVars>
      </dgm:prSet>
      <dgm:spPr/>
    </dgm:pt>
    <dgm:pt modelId="{0C5E96FC-1D69-47D1-A0E3-BE3271D29EB9}" type="pres">
      <dgm:prSet presAssocID="{59455C86-B86D-450E-840D-45FA4742B983}" presName="sibTrans" presStyleCnt="0"/>
      <dgm:spPr/>
    </dgm:pt>
    <dgm:pt modelId="{D7682997-5F3B-4E87-936A-42BA61A568C9}" type="pres">
      <dgm:prSet presAssocID="{E9474FCE-B68C-4146-A61A-EE96B2187099}" presName="node" presStyleLbl="node1" presStyleIdx="2" presStyleCnt="5">
        <dgm:presLayoutVars>
          <dgm:bulletEnabled val="1"/>
        </dgm:presLayoutVars>
      </dgm:prSet>
      <dgm:spPr/>
    </dgm:pt>
    <dgm:pt modelId="{68A970DB-08D5-45B1-98E4-450C5C091F23}" type="pres">
      <dgm:prSet presAssocID="{26E0579C-D4CB-441C-BBAB-8562DF00AC9B}" presName="sibTrans" presStyleCnt="0"/>
      <dgm:spPr/>
    </dgm:pt>
    <dgm:pt modelId="{DFD12326-A835-4F8F-9E12-A9DC802E5211}" type="pres">
      <dgm:prSet presAssocID="{A9E6010A-5963-4B09-978D-0ED6EED82216}" presName="node" presStyleLbl="node1" presStyleIdx="3" presStyleCnt="5">
        <dgm:presLayoutVars>
          <dgm:bulletEnabled val="1"/>
        </dgm:presLayoutVars>
      </dgm:prSet>
      <dgm:spPr/>
    </dgm:pt>
    <dgm:pt modelId="{45B165A4-DD1F-4CF3-B8CD-0B4F333C16EA}" type="pres">
      <dgm:prSet presAssocID="{58F85DB1-0A90-4C86-99EA-5B4A3A796D4B}" presName="sibTrans" presStyleCnt="0"/>
      <dgm:spPr/>
    </dgm:pt>
    <dgm:pt modelId="{7A9C4569-8DD3-4D17-89C7-A5C8FDDF06C0}" type="pres">
      <dgm:prSet presAssocID="{6F636F11-5C34-4466-BB71-36104ACD0017}" presName="node" presStyleLbl="node1" presStyleIdx="4" presStyleCnt="5">
        <dgm:presLayoutVars>
          <dgm:bulletEnabled val="1"/>
        </dgm:presLayoutVars>
      </dgm:prSet>
      <dgm:spPr/>
    </dgm:pt>
  </dgm:ptLst>
  <dgm:cxnLst>
    <dgm:cxn modelId="{50943618-98B0-44DE-8E59-11B05790ED99}" srcId="{131FC389-0339-476A-A097-102B6F2B870E}" destId="{A9E6010A-5963-4B09-978D-0ED6EED82216}" srcOrd="3" destOrd="0" parTransId="{BCB8BACE-5A7F-4EFF-89BC-5966209AFD0B}" sibTransId="{58F85DB1-0A90-4C86-99EA-5B4A3A796D4B}"/>
    <dgm:cxn modelId="{B9224B2A-8A19-45CD-94FC-F521242C9198}" type="presOf" srcId="{6F636F11-5C34-4466-BB71-36104ACD0017}" destId="{7A9C4569-8DD3-4D17-89C7-A5C8FDDF06C0}" srcOrd="0" destOrd="0" presId="urn:microsoft.com/office/officeart/2005/8/layout/default"/>
    <dgm:cxn modelId="{F435332D-106F-46BC-955A-DF1473E7F342}" srcId="{131FC389-0339-476A-A097-102B6F2B870E}" destId="{6F636F11-5C34-4466-BB71-36104ACD0017}" srcOrd="4" destOrd="0" parTransId="{2880F402-65B3-4F4C-A990-241E5C76BC28}" sibTransId="{F059A4C5-DC57-4E54-B830-86D77E9078A6}"/>
    <dgm:cxn modelId="{F10E913B-C13A-4B4F-8C15-1CBDEC79E526}" srcId="{131FC389-0339-476A-A097-102B6F2B870E}" destId="{15CC1546-4D26-427F-B05F-9DEA6EA71844}" srcOrd="1" destOrd="0" parTransId="{A95AA10C-4213-4D95-9CFE-684A83A2CCC5}" sibTransId="{59455C86-B86D-450E-840D-45FA4742B983}"/>
    <dgm:cxn modelId="{D84BD45E-83EE-4021-B25B-3293A3F7F2AF}" type="presOf" srcId="{15CC1546-4D26-427F-B05F-9DEA6EA71844}" destId="{23049E66-DA06-40F7-8B70-821E6D200860}" srcOrd="0" destOrd="0" presId="urn:microsoft.com/office/officeart/2005/8/layout/default"/>
    <dgm:cxn modelId="{0C11A442-60F9-44A5-ABA4-4A311199FF9F}" type="presOf" srcId="{A9E6010A-5963-4B09-978D-0ED6EED82216}" destId="{DFD12326-A835-4F8F-9E12-A9DC802E5211}" srcOrd="0" destOrd="0" presId="urn:microsoft.com/office/officeart/2005/8/layout/default"/>
    <dgm:cxn modelId="{FBA93E9F-AA45-4382-95A9-41B8152275EB}" srcId="{131FC389-0339-476A-A097-102B6F2B870E}" destId="{41404E1E-9EC3-45D5-B994-B5B4E66CE620}" srcOrd="0" destOrd="0" parTransId="{5B84ECF9-0A6C-4B0D-998C-A956A3521355}" sibTransId="{75376972-D0E2-4414-81D8-9CD3C0DA39F2}"/>
    <dgm:cxn modelId="{C5CC54B4-06BC-4C8F-9BA8-B11CDC80743C}" srcId="{131FC389-0339-476A-A097-102B6F2B870E}" destId="{E9474FCE-B68C-4146-A61A-EE96B2187099}" srcOrd="2" destOrd="0" parTransId="{4BD1438A-B732-4617-8333-A7405EFD3E7A}" sibTransId="{26E0579C-D4CB-441C-BBAB-8562DF00AC9B}"/>
    <dgm:cxn modelId="{D0B360C3-519B-4D12-8D96-2CA24338F122}" type="presOf" srcId="{131FC389-0339-476A-A097-102B6F2B870E}" destId="{50194B71-11BF-4DC3-8AF4-4957029107C5}" srcOrd="0" destOrd="0" presId="urn:microsoft.com/office/officeart/2005/8/layout/default"/>
    <dgm:cxn modelId="{72AC13D5-32B9-4FB0-98FF-FED6941B97F2}" type="presOf" srcId="{E9474FCE-B68C-4146-A61A-EE96B2187099}" destId="{D7682997-5F3B-4E87-936A-42BA61A568C9}" srcOrd="0" destOrd="0" presId="urn:microsoft.com/office/officeart/2005/8/layout/default"/>
    <dgm:cxn modelId="{E7C71ED8-2934-46B3-874C-40E78F3EAE4C}" type="presOf" srcId="{41404E1E-9EC3-45D5-B994-B5B4E66CE620}" destId="{FDFE01CF-50BF-488B-8E02-4EB6A35A72E5}" srcOrd="0" destOrd="0" presId="urn:microsoft.com/office/officeart/2005/8/layout/default"/>
    <dgm:cxn modelId="{7E8B19B9-87D7-4ED9-B642-C1BC363FE62C}" type="presParOf" srcId="{50194B71-11BF-4DC3-8AF4-4957029107C5}" destId="{FDFE01CF-50BF-488B-8E02-4EB6A35A72E5}" srcOrd="0" destOrd="0" presId="urn:microsoft.com/office/officeart/2005/8/layout/default"/>
    <dgm:cxn modelId="{B687DAA8-A3CA-4D37-B513-B6F731838A8C}" type="presParOf" srcId="{50194B71-11BF-4DC3-8AF4-4957029107C5}" destId="{843D8FDB-A009-4515-A995-90A58AA41524}" srcOrd="1" destOrd="0" presId="urn:microsoft.com/office/officeart/2005/8/layout/default"/>
    <dgm:cxn modelId="{592CDB4D-3268-465A-A416-EF5201A449A7}" type="presParOf" srcId="{50194B71-11BF-4DC3-8AF4-4957029107C5}" destId="{23049E66-DA06-40F7-8B70-821E6D200860}" srcOrd="2" destOrd="0" presId="urn:microsoft.com/office/officeart/2005/8/layout/default"/>
    <dgm:cxn modelId="{714A4669-E89D-46AA-8F76-7BB5AC9CA223}" type="presParOf" srcId="{50194B71-11BF-4DC3-8AF4-4957029107C5}" destId="{0C5E96FC-1D69-47D1-A0E3-BE3271D29EB9}" srcOrd="3" destOrd="0" presId="urn:microsoft.com/office/officeart/2005/8/layout/default"/>
    <dgm:cxn modelId="{B9080E1F-F85A-4E3E-948E-6EE1C5CB8C1F}" type="presParOf" srcId="{50194B71-11BF-4DC3-8AF4-4957029107C5}" destId="{D7682997-5F3B-4E87-936A-42BA61A568C9}" srcOrd="4" destOrd="0" presId="urn:microsoft.com/office/officeart/2005/8/layout/default"/>
    <dgm:cxn modelId="{391A2729-5403-4456-A9DF-139366A669D0}" type="presParOf" srcId="{50194B71-11BF-4DC3-8AF4-4957029107C5}" destId="{68A970DB-08D5-45B1-98E4-450C5C091F23}" srcOrd="5" destOrd="0" presId="urn:microsoft.com/office/officeart/2005/8/layout/default"/>
    <dgm:cxn modelId="{BE84357C-97E3-4EE1-8624-CF9DFE618CD4}" type="presParOf" srcId="{50194B71-11BF-4DC3-8AF4-4957029107C5}" destId="{DFD12326-A835-4F8F-9E12-A9DC802E5211}" srcOrd="6" destOrd="0" presId="urn:microsoft.com/office/officeart/2005/8/layout/default"/>
    <dgm:cxn modelId="{FEE419A1-1B39-4A21-9372-AD4332AEFAAE}" type="presParOf" srcId="{50194B71-11BF-4DC3-8AF4-4957029107C5}" destId="{45B165A4-DD1F-4CF3-B8CD-0B4F333C16EA}" srcOrd="7" destOrd="0" presId="urn:microsoft.com/office/officeart/2005/8/layout/default"/>
    <dgm:cxn modelId="{8F921911-2AEA-404B-BA96-49BA51535670}" type="presParOf" srcId="{50194B71-11BF-4DC3-8AF4-4957029107C5}" destId="{7A9C4569-8DD3-4D17-89C7-A5C8FDDF06C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BD3F9-0F7D-4BE5-9A05-810754707541}"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9E18EB7-78F7-4BDF-A9E7-200E76CF4528}">
      <dgm:prSet/>
      <dgm:spPr>
        <a:solidFill>
          <a:schemeClr val="accent3"/>
        </a:solidFill>
      </dgm:spPr>
      <dgm:t>
        <a:bodyPr/>
        <a:lstStyle/>
        <a:p>
          <a:r>
            <a:rPr lang="en-US" b="1"/>
            <a:t>Curricular Practical Training</a:t>
          </a:r>
          <a:endParaRPr lang="en-US"/>
        </a:p>
      </dgm:t>
    </dgm:pt>
    <dgm:pt modelId="{AA906E8B-29A2-4669-B1A0-8C845F41B15B}" type="parTrans" cxnId="{02AAEC56-9C54-49B9-985E-86890928A963}">
      <dgm:prSet/>
      <dgm:spPr/>
      <dgm:t>
        <a:bodyPr/>
        <a:lstStyle/>
        <a:p>
          <a:endParaRPr lang="en-US"/>
        </a:p>
      </dgm:t>
    </dgm:pt>
    <dgm:pt modelId="{4C7779AD-8099-4D92-9500-F4153CD54D05}" type="sibTrans" cxnId="{02AAEC56-9C54-49B9-985E-86890928A963}">
      <dgm:prSet/>
      <dgm:spPr/>
      <dgm:t>
        <a:bodyPr/>
        <a:lstStyle/>
        <a:p>
          <a:endParaRPr lang="en-US"/>
        </a:p>
      </dgm:t>
    </dgm:pt>
    <dgm:pt modelId="{1177739F-A60A-4A7E-B063-B0645731B45C}">
      <dgm:prSet/>
      <dgm:spPr>
        <a:solidFill>
          <a:schemeClr val="accent3"/>
        </a:solidFill>
      </dgm:spPr>
      <dgm:t>
        <a:bodyPr/>
        <a:lstStyle/>
        <a:p>
          <a:r>
            <a:rPr lang="en-US" dirty="0"/>
            <a:t>Familiarize yourself with your institution’s policies and procedures on internships. </a:t>
          </a:r>
        </a:p>
      </dgm:t>
    </dgm:pt>
    <dgm:pt modelId="{87599C11-D218-439B-82A3-C102A95C1D13}" type="parTrans" cxnId="{4DDA0AD3-388F-4528-8AEF-EA76D05741BC}">
      <dgm:prSet/>
      <dgm:spPr/>
      <dgm:t>
        <a:bodyPr/>
        <a:lstStyle/>
        <a:p>
          <a:endParaRPr lang="en-US"/>
        </a:p>
      </dgm:t>
    </dgm:pt>
    <dgm:pt modelId="{A2BEBDAE-7293-40F4-B5F5-F760DF79C4B8}" type="sibTrans" cxnId="{4DDA0AD3-388F-4528-8AEF-EA76D05741BC}">
      <dgm:prSet/>
      <dgm:spPr/>
      <dgm:t>
        <a:bodyPr/>
        <a:lstStyle/>
        <a:p>
          <a:endParaRPr lang="en-US"/>
        </a:p>
      </dgm:t>
    </dgm:pt>
    <dgm:pt modelId="{8163E624-1397-4690-97B0-D8E92122FEF7}">
      <dgm:prSet/>
      <dgm:spPr>
        <a:solidFill>
          <a:schemeClr val="accent3"/>
        </a:solidFill>
      </dgm:spPr>
      <dgm:t>
        <a:bodyPr/>
        <a:lstStyle/>
        <a:p>
          <a:r>
            <a:rPr lang="en-US"/>
            <a:t>Expect that each institution’s policies will be different.</a:t>
          </a:r>
        </a:p>
      </dgm:t>
    </dgm:pt>
    <dgm:pt modelId="{4BEE5AA3-4F7D-4BFF-93FD-093FD9AF1DE9}" type="parTrans" cxnId="{067523AB-2C55-43DE-B6A6-16966D44502A}">
      <dgm:prSet/>
      <dgm:spPr/>
      <dgm:t>
        <a:bodyPr/>
        <a:lstStyle/>
        <a:p>
          <a:endParaRPr lang="en-US"/>
        </a:p>
      </dgm:t>
    </dgm:pt>
    <dgm:pt modelId="{140D2214-1CA5-4E52-B22F-97059EE77350}" type="sibTrans" cxnId="{067523AB-2C55-43DE-B6A6-16966D44502A}">
      <dgm:prSet/>
      <dgm:spPr/>
      <dgm:t>
        <a:bodyPr/>
        <a:lstStyle/>
        <a:p>
          <a:endParaRPr lang="en-US"/>
        </a:p>
      </dgm:t>
    </dgm:pt>
    <dgm:pt modelId="{8F9554BE-103A-46BD-B70D-003FF79F3EA9}">
      <dgm:prSet/>
      <dgm:spPr>
        <a:solidFill>
          <a:schemeClr val="accent3"/>
        </a:solidFill>
      </dgm:spPr>
      <dgm:t>
        <a:bodyPr/>
        <a:lstStyle/>
        <a:p>
          <a:r>
            <a:rPr lang="en-US"/>
            <a:t>Know the CPT process and timeline.</a:t>
          </a:r>
        </a:p>
      </dgm:t>
    </dgm:pt>
    <dgm:pt modelId="{1240B82D-256F-40BE-B5E8-E26F1E5A9A5E}" type="parTrans" cxnId="{38C9D158-FC97-4A42-8F45-6108166D2893}">
      <dgm:prSet/>
      <dgm:spPr/>
      <dgm:t>
        <a:bodyPr/>
        <a:lstStyle/>
        <a:p>
          <a:endParaRPr lang="en-US"/>
        </a:p>
      </dgm:t>
    </dgm:pt>
    <dgm:pt modelId="{5DF627E2-7B4A-4AB6-94D2-7A9E24E51AF9}" type="sibTrans" cxnId="{38C9D158-FC97-4A42-8F45-6108166D2893}">
      <dgm:prSet/>
      <dgm:spPr/>
      <dgm:t>
        <a:bodyPr/>
        <a:lstStyle/>
        <a:p>
          <a:endParaRPr lang="en-US"/>
        </a:p>
      </dgm:t>
    </dgm:pt>
    <dgm:pt modelId="{A7BAD4F9-9A6B-4147-B426-053D643EDB19}">
      <dgm:prSet/>
      <dgm:spPr>
        <a:solidFill>
          <a:schemeClr val="accent3"/>
        </a:solidFill>
      </dgm:spPr>
      <dgm:t>
        <a:bodyPr/>
        <a:lstStyle/>
        <a:p>
          <a:r>
            <a:rPr lang="en-US" b="1" dirty="0"/>
            <a:t>Optional Practical Training</a:t>
          </a:r>
          <a:endParaRPr lang="en-US" dirty="0"/>
        </a:p>
      </dgm:t>
    </dgm:pt>
    <dgm:pt modelId="{876343CB-7CA8-4B99-9033-FF6692AD04AF}" type="parTrans" cxnId="{EF0B0469-23C7-4DED-877D-6395C3C1CED4}">
      <dgm:prSet/>
      <dgm:spPr/>
      <dgm:t>
        <a:bodyPr/>
        <a:lstStyle/>
        <a:p>
          <a:endParaRPr lang="en-US"/>
        </a:p>
      </dgm:t>
    </dgm:pt>
    <dgm:pt modelId="{DBBBB7CC-D7D7-4232-ADD9-C752F070DEA5}" type="sibTrans" cxnId="{EF0B0469-23C7-4DED-877D-6395C3C1CED4}">
      <dgm:prSet/>
      <dgm:spPr/>
      <dgm:t>
        <a:bodyPr/>
        <a:lstStyle/>
        <a:p>
          <a:endParaRPr lang="en-US"/>
        </a:p>
      </dgm:t>
    </dgm:pt>
    <dgm:pt modelId="{37B4C300-315A-42F2-8C1A-6E04A7814FCB}">
      <dgm:prSet/>
      <dgm:spPr>
        <a:solidFill>
          <a:schemeClr val="accent3"/>
        </a:solidFill>
      </dgm:spPr>
      <dgm:t>
        <a:bodyPr/>
        <a:lstStyle/>
        <a:p>
          <a:r>
            <a:rPr lang="en-US"/>
            <a:t>Make sure that jobs are truly “related to” your field of study.</a:t>
          </a:r>
        </a:p>
      </dgm:t>
    </dgm:pt>
    <dgm:pt modelId="{5BA9576E-2890-448D-AAC0-757423343232}" type="parTrans" cxnId="{0FB6DB6B-BB83-432B-9B6D-C1B95EA7CD9C}">
      <dgm:prSet/>
      <dgm:spPr/>
      <dgm:t>
        <a:bodyPr/>
        <a:lstStyle/>
        <a:p>
          <a:endParaRPr lang="en-US"/>
        </a:p>
      </dgm:t>
    </dgm:pt>
    <dgm:pt modelId="{A2008F0C-F0DA-41E1-9228-EA26639AC0A0}" type="sibTrans" cxnId="{0FB6DB6B-BB83-432B-9B6D-C1B95EA7CD9C}">
      <dgm:prSet/>
      <dgm:spPr/>
      <dgm:t>
        <a:bodyPr/>
        <a:lstStyle/>
        <a:p>
          <a:endParaRPr lang="en-US"/>
        </a:p>
      </dgm:t>
    </dgm:pt>
    <dgm:pt modelId="{D1182706-D3AD-4CA9-A37E-BA3BE74E3C2E}">
      <dgm:prSet/>
      <dgm:spPr>
        <a:solidFill>
          <a:schemeClr val="accent3"/>
        </a:solidFill>
      </dgm:spPr>
      <dgm:t>
        <a:bodyPr/>
        <a:lstStyle/>
        <a:p>
          <a:r>
            <a:rPr lang="en-US" dirty="0"/>
            <a:t>Consider keeping more documentation related to your classes such as course syllabi, papers, and projects.     </a:t>
          </a:r>
        </a:p>
      </dgm:t>
    </dgm:pt>
    <dgm:pt modelId="{F0D5540E-49EB-48D2-A031-8CD8E322E2B9}" type="parTrans" cxnId="{FE005D6A-7ABE-4DE3-839D-64138CDE694F}">
      <dgm:prSet/>
      <dgm:spPr/>
      <dgm:t>
        <a:bodyPr/>
        <a:lstStyle/>
        <a:p>
          <a:endParaRPr lang="en-US"/>
        </a:p>
      </dgm:t>
    </dgm:pt>
    <dgm:pt modelId="{A708CD47-BDD7-4007-9525-DDE07D97886F}" type="sibTrans" cxnId="{FE005D6A-7ABE-4DE3-839D-64138CDE694F}">
      <dgm:prSet/>
      <dgm:spPr/>
      <dgm:t>
        <a:bodyPr/>
        <a:lstStyle/>
        <a:p>
          <a:endParaRPr lang="en-US"/>
        </a:p>
      </dgm:t>
    </dgm:pt>
    <dgm:pt modelId="{5714A1B7-E62C-440E-B47F-09D60B390D89}">
      <dgm:prSet/>
      <dgm:spPr>
        <a:solidFill>
          <a:schemeClr val="accent3"/>
        </a:solidFill>
      </dgm:spPr>
      <dgm:t>
        <a:bodyPr/>
        <a:lstStyle/>
        <a:p>
          <a:r>
            <a:rPr lang="en-US"/>
            <a:t>Know and comply with all reporting requirements.</a:t>
          </a:r>
        </a:p>
      </dgm:t>
    </dgm:pt>
    <dgm:pt modelId="{E16FD4EC-8B4A-4B83-81F4-5FCB9E5F459D}" type="parTrans" cxnId="{A428D0A8-A3EB-4CDB-B05F-E8E99C610EB5}">
      <dgm:prSet/>
      <dgm:spPr/>
      <dgm:t>
        <a:bodyPr/>
        <a:lstStyle/>
        <a:p>
          <a:endParaRPr lang="en-US"/>
        </a:p>
      </dgm:t>
    </dgm:pt>
    <dgm:pt modelId="{1C0A4E8F-9F20-4015-B81E-2E70C7593A13}" type="sibTrans" cxnId="{A428D0A8-A3EB-4CDB-B05F-E8E99C610EB5}">
      <dgm:prSet/>
      <dgm:spPr/>
      <dgm:t>
        <a:bodyPr/>
        <a:lstStyle/>
        <a:p>
          <a:endParaRPr lang="en-US"/>
        </a:p>
      </dgm:t>
    </dgm:pt>
    <dgm:pt modelId="{3BCC55EB-57E2-4947-A8B3-53F576832C0C}">
      <dgm:prSet/>
      <dgm:spPr>
        <a:solidFill>
          <a:schemeClr val="accent3"/>
        </a:solidFill>
      </dgm:spPr>
      <dgm:t>
        <a:bodyPr/>
        <a:lstStyle/>
        <a:p>
          <a:r>
            <a:rPr lang="en-US" b="1"/>
            <a:t>STEM OPT Extensions</a:t>
          </a:r>
          <a:endParaRPr lang="en-US"/>
        </a:p>
      </dgm:t>
    </dgm:pt>
    <dgm:pt modelId="{42F91A43-072A-4400-ABE3-7D9E1DDDBA20}" type="parTrans" cxnId="{8F902D61-16D6-4CAF-8D74-12E2D7A8FF69}">
      <dgm:prSet/>
      <dgm:spPr/>
      <dgm:t>
        <a:bodyPr/>
        <a:lstStyle/>
        <a:p>
          <a:endParaRPr lang="en-US"/>
        </a:p>
      </dgm:t>
    </dgm:pt>
    <dgm:pt modelId="{CD30ACDC-54F4-4F8A-AE95-18E00314BA90}" type="sibTrans" cxnId="{8F902D61-16D6-4CAF-8D74-12E2D7A8FF69}">
      <dgm:prSet/>
      <dgm:spPr/>
      <dgm:t>
        <a:bodyPr/>
        <a:lstStyle/>
        <a:p>
          <a:endParaRPr lang="en-US"/>
        </a:p>
      </dgm:t>
    </dgm:pt>
    <dgm:pt modelId="{1EE8F21D-BF8D-48A9-911E-5578BAC575B3}">
      <dgm:prSet/>
      <dgm:spPr>
        <a:solidFill>
          <a:schemeClr val="accent3"/>
        </a:solidFill>
      </dgm:spPr>
      <dgm:t>
        <a:bodyPr/>
        <a:lstStyle/>
        <a:p>
          <a:r>
            <a:rPr lang="en-US"/>
            <a:t>Work with employers to craft strong I-983 training plans.</a:t>
          </a:r>
        </a:p>
      </dgm:t>
    </dgm:pt>
    <dgm:pt modelId="{80CD2AB3-33FB-47E6-83C2-764150DE0C25}" type="parTrans" cxnId="{DB1822FD-92BF-4FB1-990D-E6C9B8502D76}">
      <dgm:prSet/>
      <dgm:spPr/>
      <dgm:t>
        <a:bodyPr/>
        <a:lstStyle/>
        <a:p>
          <a:endParaRPr lang="en-US"/>
        </a:p>
      </dgm:t>
    </dgm:pt>
    <dgm:pt modelId="{0044933A-29A9-46B4-9279-D9FE7C556134}" type="sibTrans" cxnId="{DB1822FD-92BF-4FB1-990D-E6C9B8502D76}">
      <dgm:prSet/>
      <dgm:spPr/>
      <dgm:t>
        <a:bodyPr/>
        <a:lstStyle/>
        <a:p>
          <a:endParaRPr lang="en-US"/>
        </a:p>
      </dgm:t>
    </dgm:pt>
    <dgm:pt modelId="{FDD57CC2-46E9-4F7D-A5FB-A42F3E18DF29}">
      <dgm:prSet/>
      <dgm:spPr>
        <a:solidFill>
          <a:schemeClr val="accent3"/>
        </a:solidFill>
      </dgm:spPr>
      <dgm:t>
        <a:bodyPr/>
        <a:lstStyle/>
        <a:p>
          <a:r>
            <a:rPr lang="en-US" dirty="0"/>
            <a:t>Employers must understand and comply with prevailing wage requirements.</a:t>
          </a:r>
        </a:p>
      </dgm:t>
    </dgm:pt>
    <dgm:pt modelId="{91627722-DE4B-42C8-86F0-C78BDF8DF218}" type="parTrans" cxnId="{8DB5677C-4AE6-427B-AFA9-D1A0C7E67E3A}">
      <dgm:prSet/>
      <dgm:spPr/>
      <dgm:t>
        <a:bodyPr/>
        <a:lstStyle/>
        <a:p>
          <a:endParaRPr lang="en-US"/>
        </a:p>
      </dgm:t>
    </dgm:pt>
    <dgm:pt modelId="{C634FE9D-CF71-46F4-A781-D6CFECEE3263}" type="sibTrans" cxnId="{8DB5677C-4AE6-427B-AFA9-D1A0C7E67E3A}">
      <dgm:prSet/>
      <dgm:spPr/>
      <dgm:t>
        <a:bodyPr/>
        <a:lstStyle/>
        <a:p>
          <a:endParaRPr lang="en-US"/>
        </a:p>
      </dgm:t>
    </dgm:pt>
    <dgm:pt modelId="{93C2683A-FA4E-44D6-B8B0-906ACDEAFFB4}">
      <dgm:prSet/>
      <dgm:spPr>
        <a:solidFill>
          <a:schemeClr val="accent3"/>
        </a:solidFill>
      </dgm:spPr>
      <dgm:t>
        <a:bodyPr/>
        <a:lstStyle/>
        <a:p>
          <a:r>
            <a:rPr lang="en-US"/>
            <a:t>Employers and employees should be prepared for site visits.</a:t>
          </a:r>
        </a:p>
      </dgm:t>
    </dgm:pt>
    <dgm:pt modelId="{1D9716DC-F085-40B6-B755-2F1DA9B891BF}" type="parTrans" cxnId="{502C328D-6725-4956-96D2-6BDC820F625A}">
      <dgm:prSet/>
      <dgm:spPr/>
      <dgm:t>
        <a:bodyPr/>
        <a:lstStyle/>
        <a:p>
          <a:endParaRPr lang="en-US"/>
        </a:p>
      </dgm:t>
    </dgm:pt>
    <dgm:pt modelId="{8D2152C3-E1FA-4637-BD27-88B7583B0CAC}" type="sibTrans" cxnId="{502C328D-6725-4956-96D2-6BDC820F625A}">
      <dgm:prSet/>
      <dgm:spPr/>
      <dgm:t>
        <a:bodyPr/>
        <a:lstStyle/>
        <a:p>
          <a:endParaRPr lang="en-US"/>
        </a:p>
      </dgm:t>
    </dgm:pt>
    <dgm:pt modelId="{F2D720F8-7F51-4738-AF73-7303C35F37D9}" type="pres">
      <dgm:prSet presAssocID="{6DCBD3F9-0F7D-4BE5-9A05-810754707541}" presName="diagram" presStyleCnt="0">
        <dgm:presLayoutVars>
          <dgm:dir/>
          <dgm:resizeHandles val="exact"/>
        </dgm:presLayoutVars>
      </dgm:prSet>
      <dgm:spPr/>
    </dgm:pt>
    <dgm:pt modelId="{7917C6A7-1C81-45DA-AEAC-C798E6D60148}" type="pres">
      <dgm:prSet presAssocID="{89E18EB7-78F7-4BDF-A9E7-200E76CF4528}" presName="node" presStyleLbl="node1" presStyleIdx="0" presStyleCnt="3">
        <dgm:presLayoutVars>
          <dgm:bulletEnabled val="1"/>
        </dgm:presLayoutVars>
      </dgm:prSet>
      <dgm:spPr/>
    </dgm:pt>
    <dgm:pt modelId="{9E5BC8F4-E694-46AA-AFD7-9D49F41E3294}" type="pres">
      <dgm:prSet presAssocID="{4C7779AD-8099-4D92-9500-F4153CD54D05}" presName="sibTrans" presStyleCnt="0"/>
      <dgm:spPr/>
    </dgm:pt>
    <dgm:pt modelId="{DF7F58D6-CA51-4917-ABE9-9BFAA8E530ED}" type="pres">
      <dgm:prSet presAssocID="{A7BAD4F9-9A6B-4147-B426-053D643EDB19}" presName="node" presStyleLbl="node1" presStyleIdx="1" presStyleCnt="3">
        <dgm:presLayoutVars>
          <dgm:bulletEnabled val="1"/>
        </dgm:presLayoutVars>
      </dgm:prSet>
      <dgm:spPr/>
    </dgm:pt>
    <dgm:pt modelId="{1F31BBA4-843F-4B56-BE42-39F0F60E421B}" type="pres">
      <dgm:prSet presAssocID="{DBBBB7CC-D7D7-4232-ADD9-C752F070DEA5}" presName="sibTrans" presStyleCnt="0"/>
      <dgm:spPr/>
    </dgm:pt>
    <dgm:pt modelId="{1D1ECFC8-39C2-48C1-8246-E7D07CB4D0FD}" type="pres">
      <dgm:prSet presAssocID="{3BCC55EB-57E2-4947-A8B3-53F576832C0C}" presName="node" presStyleLbl="node1" presStyleIdx="2" presStyleCnt="3">
        <dgm:presLayoutVars>
          <dgm:bulletEnabled val="1"/>
        </dgm:presLayoutVars>
      </dgm:prSet>
      <dgm:spPr/>
    </dgm:pt>
  </dgm:ptLst>
  <dgm:cxnLst>
    <dgm:cxn modelId="{77F9C51E-60B6-4043-BFF0-F385C191B9D4}" type="presOf" srcId="{1177739F-A60A-4A7E-B063-B0645731B45C}" destId="{7917C6A7-1C81-45DA-AEAC-C798E6D60148}" srcOrd="0" destOrd="1" presId="urn:microsoft.com/office/officeart/2005/8/layout/default"/>
    <dgm:cxn modelId="{49A57622-7CA2-429F-B25D-A7D6C4A2E00F}" type="presOf" srcId="{5714A1B7-E62C-440E-B47F-09D60B390D89}" destId="{DF7F58D6-CA51-4917-ABE9-9BFAA8E530ED}" srcOrd="0" destOrd="3" presId="urn:microsoft.com/office/officeart/2005/8/layout/default"/>
    <dgm:cxn modelId="{1016292B-4E2A-46A7-A730-4C22A6B34750}" type="presOf" srcId="{A7BAD4F9-9A6B-4147-B426-053D643EDB19}" destId="{DF7F58D6-CA51-4917-ABE9-9BFAA8E530ED}" srcOrd="0" destOrd="0" presId="urn:microsoft.com/office/officeart/2005/8/layout/default"/>
    <dgm:cxn modelId="{EF0BB03F-E58A-40CC-A7FF-FF61FEF3CA3C}" type="presOf" srcId="{D1182706-D3AD-4CA9-A37E-BA3BE74E3C2E}" destId="{DF7F58D6-CA51-4917-ABE9-9BFAA8E530ED}" srcOrd="0" destOrd="2" presId="urn:microsoft.com/office/officeart/2005/8/layout/default"/>
    <dgm:cxn modelId="{8F902D61-16D6-4CAF-8D74-12E2D7A8FF69}" srcId="{6DCBD3F9-0F7D-4BE5-9A05-810754707541}" destId="{3BCC55EB-57E2-4947-A8B3-53F576832C0C}" srcOrd="2" destOrd="0" parTransId="{42F91A43-072A-4400-ABE3-7D9E1DDDBA20}" sibTransId="{CD30ACDC-54F4-4F8A-AE95-18E00314BA90}"/>
    <dgm:cxn modelId="{EF0B0469-23C7-4DED-877D-6395C3C1CED4}" srcId="{6DCBD3F9-0F7D-4BE5-9A05-810754707541}" destId="{A7BAD4F9-9A6B-4147-B426-053D643EDB19}" srcOrd="1" destOrd="0" parTransId="{876343CB-7CA8-4B99-9033-FF6692AD04AF}" sibTransId="{DBBBB7CC-D7D7-4232-ADD9-C752F070DEA5}"/>
    <dgm:cxn modelId="{FE005D6A-7ABE-4DE3-839D-64138CDE694F}" srcId="{A7BAD4F9-9A6B-4147-B426-053D643EDB19}" destId="{D1182706-D3AD-4CA9-A37E-BA3BE74E3C2E}" srcOrd="1" destOrd="0" parTransId="{F0D5540E-49EB-48D2-A031-8CD8E322E2B9}" sibTransId="{A708CD47-BDD7-4007-9525-DDE07D97886F}"/>
    <dgm:cxn modelId="{0FB6DB6B-BB83-432B-9B6D-C1B95EA7CD9C}" srcId="{A7BAD4F9-9A6B-4147-B426-053D643EDB19}" destId="{37B4C300-315A-42F2-8C1A-6E04A7814FCB}" srcOrd="0" destOrd="0" parTransId="{5BA9576E-2890-448D-AAC0-757423343232}" sibTransId="{A2008F0C-F0DA-41E1-9228-EA26639AC0A0}"/>
    <dgm:cxn modelId="{02AAEC56-9C54-49B9-985E-86890928A963}" srcId="{6DCBD3F9-0F7D-4BE5-9A05-810754707541}" destId="{89E18EB7-78F7-4BDF-A9E7-200E76CF4528}" srcOrd="0" destOrd="0" parTransId="{AA906E8B-29A2-4669-B1A0-8C845F41B15B}" sibTransId="{4C7779AD-8099-4D92-9500-F4153CD54D05}"/>
    <dgm:cxn modelId="{38C9D158-FC97-4A42-8F45-6108166D2893}" srcId="{89E18EB7-78F7-4BDF-A9E7-200E76CF4528}" destId="{8F9554BE-103A-46BD-B70D-003FF79F3EA9}" srcOrd="2" destOrd="0" parTransId="{1240B82D-256F-40BE-B5E8-E26F1E5A9A5E}" sibTransId="{5DF627E2-7B4A-4AB6-94D2-7A9E24E51AF9}"/>
    <dgm:cxn modelId="{8DB5677C-4AE6-427B-AFA9-D1A0C7E67E3A}" srcId="{3BCC55EB-57E2-4947-A8B3-53F576832C0C}" destId="{FDD57CC2-46E9-4F7D-A5FB-A42F3E18DF29}" srcOrd="1" destOrd="0" parTransId="{91627722-DE4B-42C8-86F0-C78BDF8DF218}" sibTransId="{C634FE9D-CF71-46F4-A781-D6CFECEE3263}"/>
    <dgm:cxn modelId="{CF843F80-F2A9-4ABC-B19D-2985F3B24EE1}" type="presOf" srcId="{37B4C300-315A-42F2-8C1A-6E04A7814FCB}" destId="{DF7F58D6-CA51-4917-ABE9-9BFAA8E530ED}" srcOrd="0" destOrd="1" presId="urn:microsoft.com/office/officeart/2005/8/layout/default"/>
    <dgm:cxn modelId="{502C328D-6725-4956-96D2-6BDC820F625A}" srcId="{3BCC55EB-57E2-4947-A8B3-53F576832C0C}" destId="{93C2683A-FA4E-44D6-B8B0-906ACDEAFFB4}" srcOrd="2" destOrd="0" parTransId="{1D9716DC-F085-40B6-B755-2F1DA9B891BF}" sibTransId="{8D2152C3-E1FA-4637-BD27-88B7583B0CAC}"/>
    <dgm:cxn modelId="{FD51958E-E471-441E-928E-7DF9C75CD569}" type="presOf" srcId="{FDD57CC2-46E9-4F7D-A5FB-A42F3E18DF29}" destId="{1D1ECFC8-39C2-48C1-8246-E7D07CB4D0FD}" srcOrd="0" destOrd="2" presId="urn:microsoft.com/office/officeart/2005/8/layout/default"/>
    <dgm:cxn modelId="{D8F54EA8-95BF-4C14-AFF0-E2D40A8DFDA5}" type="presOf" srcId="{93C2683A-FA4E-44D6-B8B0-906ACDEAFFB4}" destId="{1D1ECFC8-39C2-48C1-8246-E7D07CB4D0FD}" srcOrd="0" destOrd="3" presId="urn:microsoft.com/office/officeart/2005/8/layout/default"/>
    <dgm:cxn modelId="{A428D0A8-A3EB-4CDB-B05F-E8E99C610EB5}" srcId="{A7BAD4F9-9A6B-4147-B426-053D643EDB19}" destId="{5714A1B7-E62C-440E-B47F-09D60B390D89}" srcOrd="2" destOrd="0" parTransId="{E16FD4EC-8B4A-4B83-81F4-5FCB9E5F459D}" sibTransId="{1C0A4E8F-9F20-4015-B81E-2E70C7593A13}"/>
    <dgm:cxn modelId="{067523AB-2C55-43DE-B6A6-16966D44502A}" srcId="{89E18EB7-78F7-4BDF-A9E7-200E76CF4528}" destId="{8163E624-1397-4690-97B0-D8E92122FEF7}" srcOrd="1" destOrd="0" parTransId="{4BEE5AA3-4F7D-4BFF-93FD-093FD9AF1DE9}" sibTransId="{140D2214-1CA5-4E52-B22F-97059EE77350}"/>
    <dgm:cxn modelId="{D6451BAD-2202-4021-813A-E9107AC32507}" type="presOf" srcId="{1EE8F21D-BF8D-48A9-911E-5578BAC575B3}" destId="{1D1ECFC8-39C2-48C1-8246-E7D07CB4D0FD}" srcOrd="0" destOrd="1" presId="urn:microsoft.com/office/officeart/2005/8/layout/default"/>
    <dgm:cxn modelId="{60194AB5-95A8-4823-95CA-CEFAF46CA4CD}" type="presOf" srcId="{8163E624-1397-4690-97B0-D8E92122FEF7}" destId="{7917C6A7-1C81-45DA-AEAC-C798E6D60148}" srcOrd="0" destOrd="2" presId="urn:microsoft.com/office/officeart/2005/8/layout/default"/>
    <dgm:cxn modelId="{26B7BAD1-F897-4415-BB6E-EA269F1DBAC0}" type="presOf" srcId="{3BCC55EB-57E2-4947-A8B3-53F576832C0C}" destId="{1D1ECFC8-39C2-48C1-8246-E7D07CB4D0FD}" srcOrd="0" destOrd="0" presId="urn:microsoft.com/office/officeart/2005/8/layout/default"/>
    <dgm:cxn modelId="{4DDA0AD3-388F-4528-8AEF-EA76D05741BC}" srcId="{89E18EB7-78F7-4BDF-A9E7-200E76CF4528}" destId="{1177739F-A60A-4A7E-B063-B0645731B45C}" srcOrd="0" destOrd="0" parTransId="{87599C11-D218-439B-82A3-C102A95C1D13}" sibTransId="{A2BEBDAE-7293-40F4-B5F5-F760DF79C4B8}"/>
    <dgm:cxn modelId="{B96259E0-07FC-4864-8885-CAAA21BF6618}" type="presOf" srcId="{8F9554BE-103A-46BD-B70D-003FF79F3EA9}" destId="{7917C6A7-1C81-45DA-AEAC-C798E6D60148}" srcOrd="0" destOrd="3" presId="urn:microsoft.com/office/officeart/2005/8/layout/default"/>
    <dgm:cxn modelId="{97EAD0F6-E271-4DDA-9C79-A8005E208343}" type="presOf" srcId="{6DCBD3F9-0F7D-4BE5-9A05-810754707541}" destId="{F2D720F8-7F51-4738-AF73-7303C35F37D9}" srcOrd="0" destOrd="0" presId="urn:microsoft.com/office/officeart/2005/8/layout/default"/>
    <dgm:cxn modelId="{DB1822FD-92BF-4FB1-990D-E6C9B8502D76}" srcId="{3BCC55EB-57E2-4947-A8B3-53F576832C0C}" destId="{1EE8F21D-BF8D-48A9-911E-5578BAC575B3}" srcOrd="0" destOrd="0" parTransId="{80CD2AB3-33FB-47E6-83C2-764150DE0C25}" sibTransId="{0044933A-29A9-46B4-9279-D9FE7C556134}"/>
    <dgm:cxn modelId="{AE1E99FD-F3B8-4AC5-AE1A-6BE8FB6D89DE}" type="presOf" srcId="{89E18EB7-78F7-4BDF-A9E7-200E76CF4528}" destId="{7917C6A7-1C81-45DA-AEAC-C798E6D60148}" srcOrd="0" destOrd="0" presId="urn:microsoft.com/office/officeart/2005/8/layout/default"/>
    <dgm:cxn modelId="{9D0DD150-8B96-41E3-AAAE-5DE31FFFD3A0}" type="presParOf" srcId="{F2D720F8-7F51-4738-AF73-7303C35F37D9}" destId="{7917C6A7-1C81-45DA-AEAC-C798E6D60148}" srcOrd="0" destOrd="0" presId="urn:microsoft.com/office/officeart/2005/8/layout/default"/>
    <dgm:cxn modelId="{A39060E6-5ABA-4066-AB27-9E517C0EA94C}" type="presParOf" srcId="{F2D720F8-7F51-4738-AF73-7303C35F37D9}" destId="{9E5BC8F4-E694-46AA-AFD7-9D49F41E3294}" srcOrd="1" destOrd="0" presId="urn:microsoft.com/office/officeart/2005/8/layout/default"/>
    <dgm:cxn modelId="{A5FBDB78-FDA5-403A-B6ED-C8577444F0D9}" type="presParOf" srcId="{F2D720F8-7F51-4738-AF73-7303C35F37D9}" destId="{DF7F58D6-CA51-4917-ABE9-9BFAA8E530ED}" srcOrd="2" destOrd="0" presId="urn:microsoft.com/office/officeart/2005/8/layout/default"/>
    <dgm:cxn modelId="{E7D1E6CF-70D5-46FA-B1D4-8945B1239E98}" type="presParOf" srcId="{F2D720F8-7F51-4738-AF73-7303C35F37D9}" destId="{1F31BBA4-843F-4B56-BE42-39F0F60E421B}" srcOrd="3" destOrd="0" presId="urn:microsoft.com/office/officeart/2005/8/layout/default"/>
    <dgm:cxn modelId="{991FB98A-1FF0-4AB6-8DDC-49590112F5CF}" type="presParOf" srcId="{F2D720F8-7F51-4738-AF73-7303C35F37D9}" destId="{1D1ECFC8-39C2-48C1-8246-E7D07CB4D0F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DBC71D-1C65-4694-BF89-EA3651D565C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09C9C17-1D2F-43DE-8FF4-25B667815CB5}">
      <dgm:prSet/>
      <dgm:spPr/>
      <dgm:t>
        <a:bodyPr/>
        <a:lstStyle/>
        <a:p>
          <a:r>
            <a:rPr lang="en-US"/>
            <a:t>Focus on what you can control.</a:t>
          </a:r>
        </a:p>
      </dgm:t>
    </dgm:pt>
    <dgm:pt modelId="{1409A944-0E29-43A6-AD14-2013202E95E2}" type="parTrans" cxnId="{F03BCBDE-43DE-4EF5-BAFA-4980E4F20B9B}">
      <dgm:prSet/>
      <dgm:spPr/>
      <dgm:t>
        <a:bodyPr/>
        <a:lstStyle/>
        <a:p>
          <a:endParaRPr lang="en-US"/>
        </a:p>
      </dgm:t>
    </dgm:pt>
    <dgm:pt modelId="{B3C14B2B-F289-4E3A-B1E4-C6B777EF378A}" type="sibTrans" cxnId="{F03BCBDE-43DE-4EF5-BAFA-4980E4F20B9B}">
      <dgm:prSet/>
      <dgm:spPr/>
      <dgm:t>
        <a:bodyPr/>
        <a:lstStyle/>
        <a:p>
          <a:endParaRPr lang="en-US"/>
        </a:p>
      </dgm:t>
    </dgm:pt>
    <dgm:pt modelId="{5D09679A-6F27-4D86-A4E5-551CCC7DABAE}">
      <dgm:prSet/>
      <dgm:spPr/>
      <dgm:t>
        <a:bodyPr/>
        <a:lstStyle/>
        <a:p>
          <a:r>
            <a:rPr lang="en-US" dirty="0"/>
            <a:t>Get started early whenever possible.</a:t>
          </a:r>
        </a:p>
      </dgm:t>
    </dgm:pt>
    <dgm:pt modelId="{32B402F9-E59E-402A-A831-EA98C55D91D3}" type="parTrans" cxnId="{B6F5E436-2B59-4231-B3A6-02BA62F571CE}">
      <dgm:prSet/>
      <dgm:spPr/>
      <dgm:t>
        <a:bodyPr/>
        <a:lstStyle/>
        <a:p>
          <a:endParaRPr lang="en-US"/>
        </a:p>
      </dgm:t>
    </dgm:pt>
    <dgm:pt modelId="{B095ECD7-83A9-4B50-B803-E30B9D59758E}" type="sibTrans" cxnId="{B6F5E436-2B59-4231-B3A6-02BA62F571CE}">
      <dgm:prSet/>
      <dgm:spPr/>
      <dgm:t>
        <a:bodyPr/>
        <a:lstStyle/>
        <a:p>
          <a:endParaRPr lang="en-US"/>
        </a:p>
      </dgm:t>
    </dgm:pt>
    <dgm:pt modelId="{9065DDD9-9F63-45BC-884B-02056633085E}">
      <dgm:prSet/>
      <dgm:spPr/>
      <dgm:t>
        <a:bodyPr/>
        <a:lstStyle/>
        <a:p>
          <a:r>
            <a:rPr lang="en-US" dirty="0"/>
            <a:t>Look to trusted and credible sources of information.</a:t>
          </a:r>
        </a:p>
      </dgm:t>
    </dgm:pt>
    <dgm:pt modelId="{9F6361DE-41C5-4758-BE5A-7B414E43F5D1}" type="parTrans" cxnId="{70628589-EF16-4D97-AAF3-C6774889346B}">
      <dgm:prSet/>
      <dgm:spPr/>
      <dgm:t>
        <a:bodyPr/>
        <a:lstStyle/>
        <a:p>
          <a:endParaRPr lang="en-US"/>
        </a:p>
      </dgm:t>
    </dgm:pt>
    <dgm:pt modelId="{8CBF78C2-F971-49A6-ABB4-0EEE1C2C03ED}" type="sibTrans" cxnId="{70628589-EF16-4D97-AAF3-C6774889346B}">
      <dgm:prSet/>
      <dgm:spPr/>
      <dgm:t>
        <a:bodyPr/>
        <a:lstStyle/>
        <a:p>
          <a:endParaRPr lang="en-US"/>
        </a:p>
      </dgm:t>
    </dgm:pt>
    <dgm:pt modelId="{E4185612-0A8A-4070-9118-B15BA4340C6C}">
      <dgm:prSet/>
      <dgm:spPr/>
      <dgm:t>
        <a:bodyPr/>
        <a:lstStyle/>
        <a:p>
          <a:r>
            <a:rPr lang="en-US"/>
            <a:t>Be as flexible as possible.</a:t>
          </a:r>
        </a:p>
      </dgm:t>
    </dgm:pt>
    <dgm:pt modelId="{B607D249-1C0F-465C-B576-15D1F374D08D}" type="parTrans" cxnId="{13C69567-7FB6-492F-AD10-A83955976E6D}">
      <dgm:prSet/>
      <dgm:spPr/>
      <dgm:t>
        <a:bodyPr/>
        <a:lstStyle/>
        <a:p>
          <a:endParaRPr lang="en-US"/>
        </a:p>
      </dgm:t>
    </dgm:pt>
    <dgm:pt modelId="{127151CC-BF57-4050-8F0F-85EF218834F2}" type="sibTrans" cxnId="{13C69567-7FB6-492F-AD10-A83955976E6D}">
      <dgm:prSet/>
      <dgm:spPr/>
      <dgm:t>
        <a:bodyPr/>
        <a:lstStyle/>
        <a:p>
          <a:endParaRPr lang="en-US"/>
        </a:p>
      </dgm:t>
    </dgm:pt>
    <dgm:pt modelId="{E428C65C-0053-48EE-BE7C-115951DF379B}">
      <dgm:prSet/>
      <dgm:spPr/>
      <dgm:t>
        <a:bodyPr/>
        <a:lstStyle/>
        <a:p>
          <a:r>
            <a:rPr lang="en-US" dirty="0"/>
            <a:t>Look for what is positive about the change.</a:t>
          </a:r>
        </a:p>
      </dgm:t>
    </dgm:pt>
    <dgm:pt modelId="{07933518-D17C-49B9-95C2-A6F0711190FD}" type="parTrans" cxnId="{2DDECA1B-CC13-48EF-A85E-9418C8C94A3E}">
      <dgm:prSet/>
      <dgm:spPr/>
      <dgm:t>
        <a:bodyPr/>
        <a:lstStyle/>
        <a:p>
          <a:endParaRPr lang="en-US"/>
        </a:p>
      </dgm:t>
    </dgm:pt>
    <dgm:pt modelId="{0591E20D-4C78-46E0-9B25-7F5C3010A561}" type="sibTrans" cxnId="{2DDECA1B-CC13-48EF-A85E-9418C8C94A3E}">
      <dgm:prSet/>
      <dgm:spPr/>
      <dgm:t>
        <a:bodyPr/>
        <a:lstStyle/>
        <a:p>
          <a:endParaRPr lang="en-US"/>
        </a:p>
      </dgm:t>
    </dgm:pt>
    <dgm:pt modelId="{C7B0FBF3-E092-4D46-97B9-12EED3B874F1}" type="pres">
      <dgm:prSet presAssocID="{1BDBC71D-1C65-4694-BF89-EA3651D565CB}" presName="root" presStyleCnt="0">
        <dgm:presLayoutVars>
          <dgm:dir/>
          <dgm:resizeHandles val="exact"/>
        </dgm:presLayoutVars>
      </dgm:prSet>
      <dgm:spPr/>
    </dgm:pt>
    <dgm:pt modelId="{5B7B2925-3982-4E01-8846-8CE9EAC85120}" type="pres">
      <dgm:prSet presAssocID="{B09C9C17-1D2F-43DE-8FF4-25B667815CB5}" presName="compNode" presStyleCnt="0"/>
      <dgm:spPr/>
    </dgm:pt>
    <dgm:pt modelId="{B8866BBF-99B7-41B9-876F-76A4211E2F3A}" type="pres">
      <dgm:prSet presAssocID="{B09C9C17-1D2F-43DE-8FF4-25B667815CB5}" presName="bgRect" presStyleLbl="bgShp" presStyleIdx="0" presStyleCnt="5"/>
      <dgm:spPr>
        <a:solidFill>
          <a:schemeClr val="accent3"/>
        </a:solidFill>
      </dgm:spPr>
    </dgm:pt>
    <dgm:pt modelId="{8382B42B-2AEE-4E5C-85B0-A554C0D9973A}" type="pres">
      <dgm:prSet presAssocID="{B09C9C17-1D2F-43DE-8FF4-25B667815C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F147BFE2-42FA-4D12-8C38-7A2EBDBBC4F1}" type="pres">
      <dgm:prSet presAssocID="{B09C9C17-1D2F-43DE-8FF4-25B667815CB5}" presName="spaceRect" presStyleCnt="0"/>
      <dgm:spPr/>
    </dgm:pt>
    <dgm:pt modelId="{5D907153-0041-4520-83AF-BD83546E8958}" type="pres">
      <dgm:prSet presAssocID="{B09C9C17-1D2F-43DE-8FF4-25B667815CB5}" presName="parTx" presStyleLbl="revTx" presStyleIdx="0" presStyleCnt="5">
        <dgm:presLayoutVars>
          <dgm:chMax val="0"/>
          <dgm:chPref val="0"/>
        </dgm:presLayoutVars>
      </dgm:prSet>
      <dgm:spPr/>
    </dgm:pt>
    <dgm:pt modelId="{DAC9002C-7205-45C4-B8FB-6C62EA833362}" type="pres">
      <dgm:prSet presAssocID="{B3C14B2B-F289-4E3A-B1E4-C6B777EF378A}" presName="sibTrans" presStyleCnt="0"/>
      <dgm:spPr/>
    </dgm:pt>
    <dgm:pt modelId="{7BEAA4DF-7377-4C90-A320-C703E45093AB}" type="pres">
      <dgm:prSet presAssocID="{5D09679A-6F27-4D86-A4E5-551CCC7DABAE}" presName="compNode" presStyleCnt="0"/>
      <dgm:spPr/>
    </dgm:pt>
    <dgm:pt modelId="{D0EC89E8-3DEA-44B8-A7CB-321AE050A719}" type="pres">
      <dgm:prSet presAssocID="{5D09679A-6F27-4D86-A4E5-551CCC7DABAE}" presName="bgRect" presStyleLbl="bgShp" presStyleIdx="1" presStyleCnt="5"/>
      <dgm:spPr>
        <a:solidFill>
          <a:schemeClr val="accent3"/>
        </a:solidFill>
      </dgm:spPr>
    </dgm:pt>
    <dgm:pt modelId="{3CC79079-A815-4AD3-ADD7-6F8F8F74C4AC}" type="pres">
      <dgm:prSet presAssocID="{5D09679A-6F27-4D86-A4E5-551CCC7DAB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awl"/>
        </a:ext>
      </dgm:extLst>
    </dgm:pt>
    <dgm:pt modelId="{E9F04E9D-C295-43F0-BFD9-FFF02FD09102}" type="pres">
      <dgm:prSet presAssocID="{5D09679A-6F27-4D86-A4E5-551CCC7DABAE}" presName="spaceRect" presStyleCnt="0"/>
      <dgm:spPr/>
    </dgm:pt>
    <dgm:pt modelId="{8538E3EB-1623-4D03-A55E-A759D89065B9}" type="pres">
      <dgm:prSet presAssocID="{5D09679A-6F27-4D86-A4E5-551CCC7DABAE}" presName="parTx" presStyleLbl="revTx" presStyleIdx="1" presStyleCnt="5">
        <dgm:presLayoutVars>
          <dgm:chMax val="0"/>
          <dgm:chPref val="0"/>
        </dgm:presLayoutVars>
      </dgm:prSet>
      <dgm:spPr/>
    </dgm:pt>
    <dgm:pt modelId="{4A80F59B-A416-41C9-A79E-8579FF3A1C2E}" type="pres">
      <dgm:prSet presAssocID="{B095ECD7-83A9-4B50-B803-E30B9D59758E}" presName="sibTrans" presStyleCnt="0"/>
      <dgm:spPr/>
    </dgm:pt>
    <dgm:pt modelId="{8DF355CF-C4FD-4461-8A51-AC496A2CB4BD}" type="pres">
      <dgm:prSet presAssocID="{9065DDD9-9F63-45BC-884B-02056633085E}" presName="compNode" presStyleCnt="0"/>
      <dgm:spPr/>
    </dgm:pt>
    <dgm:pt modelId="{629A6F3F-0550-4987-A2E8-D71A3B0A6D8F}" type="pres">
      <dgm:prSet presAssocID="{9065DDD9-9F63-45BC-884B-02056633085E}" presName="bgRect" presStyleLbl="bgShp" presStyleIdx="2" presStyleCnt="5" custLinFactNeighborX="139" custLinFactNeighborY="-159"/>
      <dgm:spPr>
        <a:solidFill>
          <a:schemeClr val="accent3"/>
        </a:solidFill>
      </dgm:spPr>
    </dgm:pt>
    <dgm:pt modelId="{DCA07B19-0E9B-4F1C-9670-B1BA0BA1B6E0}" type="pres">
      <dgm:prSet presAssocID="{9065DDD9-9F63-45BC-884B-0205663308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0CBF0864-27C3-43B4-BFEB-660F393C5C28}" type="pres">
      <dgm:prSet presAssocID="{9065DDD9-9F63-45BC-884B-02056633085E}" presName="spaceRect" presStyleCnt="0"/>
      <dgm:spPr/>
    </dgm:pt>
    <dgm:pt modelId="{A1094CE2-B4BC-468F-8460-90B36A0AB9B0}" type="pres">
      <dgm:prSet presAssocID="{9065DDD9-9F63-45BC-884B-02056633085E}" presName="parTx" presStyleLbl="revTx" presStyleIdx="2" presStyleCnt="5">
        <dgm:presLayoutVars>
          <dgm:chMax val="0"/>
          <dgm:chPref val="0"/>
        </dgm:presLayoutVars>
      </dgm:prSet>
      <dgm:spPr/>
    </dgm:pt>
    <dgm:pt modelId="{7F3B7D28-3DC3-4E8F-A633-3938A7924C1B}" type="pres">
      <dgm:prSet presAssocID="{8CBF78C2-F971-49A6-ABB4-0EEE1C2C03ED}" presName="sibTrans" presStyleCnt="0"/>
      <dgm:spPr/>
    </dgm:pt>
    <dgm:pt modelId="{8896B560-76AB-41B3-B8E6-BBD96FC3CB11}" type="pres">
      <dgm:prSet presAssocID="{E4185612-0A8A-4070-9118-B15BA4340C6C}" presName="compNode" presStyleCnt="0"/>
      <dgm:spPr/>
    </dgm:pt>
    <dgm:pt modelId="{4F46C031-CE60-44D6-B895-D014EC349EEE}" type="pres">
      <dgm:prSet presAssocID="{E4185612-0A8A-4070-9118-B15BA4340C6C}" presName="bgRect" presStyleLbl="bgShp" presStyleIdx="3" presStyleCnt="5"/>
      <dgm:spPr>
        <a:solidFill>
          <a:schemeClr val="accent3"/>
        </a:solidFill>
      </dgm:spPr>
    </dgm:pt>
    <dgm:pt modelId="{01C71314-D34F-46E8-8AC5-98DC2D2F5AEE}" type="pres">
      <dgm:prSet presAssocID="{E4185612-0A8A-4070-9118-B15BA4340C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91DCEECF-DBC6-4F58-B95D-930429E3E147}" type="pres">
      <dgm:prSet presAssocID="{E4185612-0A8A-4070-9118-B15BA4340C6C}" presName="spaceRect" presStyleCnt="0"/>
      <dgm:spPr/>
    </dgm:pt>
    <dgm:pt modelId="{9FEBB12B-845A-45D6-B29C-204BC430465E}" type="pres">
      <dgm:prSet presAssocID="{E4185612-0A8A-4070-9118-B15BA4340C6C}" presName="parTx" presStyleLbl="revTx" presStyleIdx="3" presStyleCnt="5">
        <dgm:presLayoutVars>
          <dgm:chMax val="0"/>
          <dgm:chPref val="0"/>
        </dgm:presLayoutVars>
      </dgm:prSet>
      <dgm:spPr/>
    </dgm:pt>
    <dgm:pt modelId="{AB0E7C45-0BF2-4EE9-A353-052E0F94164E}" type="pres">
      <dgm:prSet presAssocID="{127151CC-BF57-4050-8F0F-85EF218834F2}" presName="sibTrans" presStyleCnt="0"/>
      <dgm:spPr/>
    </dgm:pt>
    <dgm:pt modelId="{1FDFAA16-6FEC-457A-A901-C7A7E68585B6}" type="pres">
      <dgm:prSet presAssocID="{E428C65C-0053-48EE-BE7C-115951DF379B}" presName="compNode" presStyleCnt="0"/>
      <dgm:spPr/>
    </dgm:pt>
    <dgm:pt modelId="{58EF9C91-744A-4BCE-B616-446A8673BA50}" type="pres">
      <dgm:prSet presAssocID="{E428C65C-0053-48EE-BE7C-115951DF379B}" presName="bgRect" presStyleLbl="bgShp" presStyleIdx="4" presStyleCnt="5"/>
      <dgm:spPr>
        <a:solidFill>
          <a:schemeClr val="accent3"/>
        </a:solidFill>
      </dgm:spPr>
    </dgm:pt>
    <dgm:pt modelId="{DF555569-CED8-47C5-9700-F9505BC98CB5}" type="pres">
      <dgm:prSet presAssocID="{E428C65C-0053-48EE-BE7C-115951DF379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mbs Up Sign"/>
        </a:ext>
      </dgm:extLst>
    </dgm:pt>
    <dgm:pt modelId="{47348B37-904B-40E4-9432-EA2B73B08729}" type="pres">
      <dgm:prSet presAssocID="{E428C65C-0053-48EE-BE7C-115951DF379B}" presName="spaceRect" presStyleCnt="0"/>
      <dgm:spPr/>
    </dgm:pt>
    <dgm:pt modelId="{C11F4718-213F-4F8F-923F-9731BCD91405}" type="pres">
      <dgm:prSet presAssocID="{E428C65C-0053-48EE-BE7C-115951DF379B}" presName="parTx" presStyleLbl="revTx" presStyleIdx="4" presStyleCnt="5">
        <dgm:presLayoutVars>
          <dgm:chMax val="0"/>
          <dgm:chPref val="0"/>
        </dgm:presLayoutVars>
      </dgm:prSet>
      <dgm:spPr/>
    </dgm:pt>
  </dgm:ptLst>
  <dgm:cxnLst>
    <dgm:cxn modelId="{2DDECA1B-CC13-48EF-A85E-9418C8C94A3E}" srcId="{1BDBC71D-1C65-4694-BF89-EA3651D565CB}" destId="{E428C65C-0053-48EE-BE7C-115951DF379B}" srcOrd="4" destOrd="0" parTransId="{07933518-D17C-49B9-95C2-A6F0711190FD}" sibTransId="{0591E20D-4C78-46E0-9B25-7F5C3010A561}"/>
    <dgm:cxn modelId="{B6F5E436-2B59-4231-B3A6-02BA62F571CE}" srcId="{1BDBC71D-1C65-4694-BF89-EA3651D565CB}" destId="{5D09679A-6F27-4D86-A4E5-551CCC7DABAE}" srcOrd="1" destOrd="0" parTransId="{32B402F9-E59E-402A-A831-EA98C55D91D3}" sibTransId="{B095ECD7-83A9-4B50-B803-E30B9D59758E}"/>
    <dgm:cxn modelId="{83A01F63-E5E1-4D19-9C6B-78E099BD671F}" type="presOf" srcId="{5D09679A-6F27-4D86-A4E5-551CCC7DABAE}" destId="{8538E3EB-1623-4D03-A55E-A759D89065B9}" srcOrd="0" destOrd="0" presId="urn:microsoft.com/office/officeart/2018/2/layout/IconVerticalSolidList"/>
    <dgm:cxn modelId="{13C69567-7FB6-492F-AD10-A83955976E6D}" srcId="{1BDBC71D-1C65-4694-BF89-EA3651D565CB}" destId="{E4185612-0A8A-4070-9118-B15BA4340C6C}" srcOrd="3" destOrd="0" parTransId="{B607D249-1C0F-465C-B576-15D1F374D08D}" sibTransId="{127151CC-BF57-4050-8F0F-85EF218834F2}"/>
    <dgm:cxn modelId="{24761E7B-C3B6-45A5-9878-B33FF8E3B6A1}" type="presOf" srcId="{E428C65C-0053-48EE-BE7C-115951DF379B}" destId="{C11F4718-213F-4F8F-923F-9731BCD91405}" srcOrd="0" destOrd="0" presId="urn:microsoft.com/office/officeart/2018/2/layout/IconVerticalSolidList"/>
    <dgm:cxn modelId="{3872BC85-5529-4FBF-A9CC-37E509657D7E}" type="presOf" srcId="{9065DDD9-9F63-45BC-884B-02056633085E}" destId="{A1094CE2-B4BC-468F-8460-90B36A0AB9B0}" srcOrd="0" destOrd="0" presId="urn:microsoft.com/office/officeart/2018/2/layout/IconVerticalSolidList"/>
    <dgm:cxn modelId="{70628589-EF16-4D97-AAF3-C6774889346B}" srcId="{1BDBC71D-1C65-4694-BF89-EA3651D565CB}" destId="{9065DDD9-9F63-45BC-884B-02056633085E}" srcOrd="2" destOrd="0" parTransId="{9F6361DE-41C5-4758-BE5A-7B414E43F5D1}" sibTransId="{8CBF78C2-F971-49A6-ABB4-0EEE1C2C03ED}"/>
    <dgm:cxn modelId="{748BA0B2-2A13-47A0-8597-1BBAFC838FCC}" type="presOf" srcId="{E4185612-0A8A-4070-9118-B15BA4340C6C}" destId="{9FEBB12B-845A-45D6-B29C-204BC430465E}" srcOrd="0" destOrd="0" presId="urn:microsoft.com/office/officeart/2018/2/layout/IconVerticalSolidList"/>
    <dgm:cxn modelId="{90DB27BC-F082-4EB3-83E6-0149006194A6}" type="presOf" srcId="{B09C9C17-1D2F-43DE-8FF4-25B667815CB5}" destId="{5D907153-0041-4520-83AF-BD83546E8958}" srcOrd="0" destOrd="0" presId="urn:microsoft.com/office/officeart/2018/2/layout/IconVerticalSolidList"/>
    <dgm:cxn modelId="{3B9767C8-6B96-457D-86FB-79ED6907D579}" type="presOf" srcId="{1BDBC71D-1C65-4694-BF89-EA3651D565CB}" destId="{C7B0FBF3-E092-4D46-97B9-12EED3B874F1}" srcOrd="0" destOrd="0" presId="urn:microsoft.com/office/officeart/2018/2/layout/IconVerticalSolidList"/>
    <dgm:cxn modelId="{F03BCBDE-43DE-4EF5-BAFA-4980E4F20B9B}" srcId="{1BDBC71D-1C65-4694-BF89-EA3651D565CB}" destId="{B09C9C17-1D2F-43DE-8FF4-25B667815CB5}" srcOrd="0" destOrd="0" parTransId="{1409A944-0E29-43A6-AD14-2013202E95E2}" sibTransId="{B3C14B2B-F289-4E3A-B1E4-C6B777EF378A}"/>
    <dgm:cxn modelId="{79BCC966-2776-49E5-890D-C2DC6F2F5C7B}" type="presParOf" srcId="{C7B0FBF3-E092-4D46-97B9-12EED3B874F1}" destId="{5B7B2925-3982-4E01-8846-8CE9EAC85120}" srcOrd="0" destOrd="0" presId="urn:microsoft.com/office/officeart/2018/2/layout/IconVerticalSolidList"/>
    <dgm:cxn modelId="{AE564AA9-BDEC-4F9D-993F-D5F91968BF17}" type="presParOf" srcId="{5B7B2925-3982-4E01-8846-8CE9EAC85120}" destId="{B8866BBF-99B7-41B9-876F-76A4211E2F3A}" srcOrd="0" destOrd="0" presId="urn:microsoft.com/office/officeart/2018/2/layout/IconVerticalSolidList"/>
    <dgm:cxn modelId="{23C9D58C-72D3-4B46-B799-3CD6E977123A}" type="presParOf" srcId="{5B7B2925-3982-4E01-8846-8CE9EAC85120}" destId="{8382B42B-2AEE-4E5C-85B0-A554C0D9973A}" srcOrd="1" destOrd="0" presId="urn:microsoft.com/office/officeart/2018/2/layout/IconVerticalSolidList"/>
    <dgm:cxn modelId="{DCEBAC65-AFF7-4D8B-83D8-92D62D5BACA0}" type="presParOf" srcId="{5B7B2925-3982-4E01-8846-8CE9EAC85120}" destId="{F147BFE2-42FA-4D12-8C38-7A2EBDBBC4F1}" srcOrd="2" destOrd="0" presId="urn:microsoft.com/office/officeart/2018/2/layout/IconVerticalSolidList"/>
    <dgm:cxn modelId="{F8394CA4-0A0B-4B47-8BAA-88F713346BC9}" type="presParOf" srcId="{5B7B2925-3982-4E01-8846-8CE9EAC85120}" destId="{5D907153-0041-4520-83AF-BD83546E8958}" srcOrd="3" destOrd="0" presId="urn:microsoft.com/office/officeart/2018/2/layout/IconVerticalSolidList"/>
    <dgm:cxn modelId="{B4C108EB-6B1D-4289-BFE7-9370E38D9775}" type="presParOf" srcId="{C7B0FBF3-E092-4D46-97B9-12EED3B874F1}" destId="{DAC9002C-7205-45C4-B8FB-6C62EA833362}" srcOrd="1" destOrd="0" presId="urn:microsoft.com/office/officeart/2018/2/layout/IconVerticalSolidList"/>
    <dgm:cxn modelId="{4E26BD68-2B7D-4AD8-BDE9-5F350EDD91B0}" type="presParOf" srcId="{C7B0FBF3-E092-4D46-97B9-12EED3B874F1}" destId="{7BEAA4DF-7377-4C90-A320-C703E45093AB}" srcOrd="2" destOrd="0" presId="urn:microsoft.com/office/officeart/2018/2/layout/IconVerticalSolidList"/>
    <dgm:cxn modelId="{E274EDFA-53F4-4D5E-8E34-696EDFF03D22}" type="presParOf" srcId="{7BEAA4DF-7377-4C90-A320-C703E45093AB}" destId="{D0EC89E8-3DEA-44B8-A7CB-321AE050A719}" srcOrd="0" destOrd="0" presId="urn:microsoft.com/office/officeart/2018/2/layout/IconVerticalSolidList"/>
    <dgm:cxn modelId="{43B65258-31AA-4C83-AAD9-8139945F18BD}" type="presParOf" srcId="{7BEAA4DF-7377-4C90-A320-C703E45093AB}" destId="{3CC79079-A815-4AD3-ADD7-6F8F8F74C4AC}" srcOrd="1" destOrd="0" presId="urn:microsoft.com/office/officeart/2018/2/layout/IconVerticalSolidList"/>
    <dgm:cxn modelId="{5737D01D-1E6A-4266-BEAC-F0490DE43913}" type="presParOf" srcId="{7BEAA4DF-7377-4C90-A320-C703E45093AB}" destId="{E9F04E9D-C295-43F0-BFD9-FFF02FD09102}" srcOrd="2" destOrd="0" presId="urn:microsoft.com/office/officeart/2018/2/layout/IconVerticalSolidList"/>
    <dgm:cxn modelId="{D2F89534-B31C-49E2-ADAC-DCB0BA1C94F9}" type="presParOf" srcId="{7BEAA4DF-7377-4C90-A320-C703E45093AB}" destId="{8538E3EB-1623-4D03-A55E-A759D89065B9}" srcOrd="3" destOrd="0" presId="urn:microsoft.com/office/officeart/2018/2/layout/IconVerticalSolidList"/>
    <dgm:cxn modelId="{43E2F66C-53D0-426F-864F-01B32DD8C3C6}" type="presParOf" srcId="{C7B0FBF3-E092-4D46-97B9-12EED3B874F1}" destId="{4A80F59B-A416-41C9-A79E-8579FF3A1C2E}" srcOrd="3" destOrd="0" presId="urn:microsoft.com/office/officeart/2018/2/layout/IconVerticalSolidList"/>
    <dgm:cxn modelId="{D525C947-11AF-4706-9B2D-76C0B6EACEDD}" type="presParOf" srcId="{C7B0FBF3-E092-4D46-97B9-12EED3B874F1}" destId="{8DF355CF-C4FD-4461-8A51-AC496A2CB4BD}" srcOrd="4" destOrd="0" presId="urn:microsoft.com/office/officeart/2018/2/layout/IconVerticalSolidList"/>
    <dgm:cxn modelId="{83E289E9-CDA8-435E-A91D-CEB8067729D5}" type="presParOf" srcId="{8DF355CF-C4FD-4461-8A51-AC496A2CB4BD}" destId="{629A6F3F-0550-4987-A2E8-D71A3B0A6D8F}" srcOrd="0" destOrd="0" presId="urn:microsoft.com/office/officeart/2018/2/layout/IconVerticalSolidList"/>
    <dgm:cxn modelId="{43A3FCB1-81BD-4325-A081-C318091EE610}" type="presParOf" srcId="{8DF355CF-C4FD-4461-8A51-AC496A2CB4BD}" destId="{DCA07B19-0E9B-4F1C-9670-B1BA0BA1B6E0}" srcOrd="1" destOrd="0" presId="urn:microsoft.com/office/officeart/2018/2/layout/IconVerticalSolidList"/>
    <dgm:cxn modelId="{18CF66A9-5D76-4938-BA87-98FCFC4A7DB4}" type="presParOf" srcId="{8DF355CF-C4FD-4461-8A51-AC496A2CB4BD}" destId="{0CBF0864-27C3-43B4-BFEB-660F393C5C28}" srcOrd="2" destOrd="0" presId="urn:microsoft.com/office/officeart/2018/2/layout/IconVerticalSolidList"/>
    <dgm:cxn modelId="{5B4AD1DA-EDC3-478A-892D-04E11E4E90F0}" type="presParOf" srcId="{8DF355CF-C4FD-4461-8A51-AC496A2CB4BD}" destId="{A1094CE2-B4BC-468F-8460-90B36A0AB9B0}" srcOrd="3" destOrd="0" presId="urn:microsoft.com/office/officeart/2018/2/layout/IconVerticalSolidList"/>
    <dgm:cxn modelId="{FB4D2F00-63BB-485F-A442-8B61946E3480}" type="presParOf" srcId="{C7B0FBF3-E092-4D46-97B9-12EED3B874F1}" destId="{7F3B7D28-3DC3-4E8F-A633-3938A7924C1B}" srcOrd="5" destOrd="0" presId="urn:microsoft.com/office/officeart/2018/2/layout/IconVerticalSolidList"/>
    <dgm:cxn modelId="{EC62AB8F-5156-407D-A2FC-F6E1FB0B9724}" type="presParOf" srcId="{C7B0FBF3-E092-4D46-97B9-12EED3B874F1}" destId="{8896B560-76AB-41B3-B8E6-BBD96FC3CB11}" srcOrd="6" destOrd="0" presId="urn:microsoft.com/office/officeart/2018/2/layout/IconVerticalSolidList"/>
    <dgm:cxn modelId="{846595FF-9EF2-4B9C-9A77-CE9068B3B2CB}" type="presParOf" srcId="{8896B560-76AB-41B3-B8E6-BBD96FC3CB11}" destId="{4F46C031-CE60-44D6-B895-D014EC349EEE}" srcOrd="0" destOrd="0" presId="urn:microsoft.com/office/officeart/2018/2/layout/IconVerticalSolidList"/>
    <dgm:cxn modelId="{710CAA83-5244-4794-BD18-BC5168BA8B81}" type="presParOf" srcId="{8896B560-76AB-41B3-B8E6-BBD96FC3CB11}" destId="{01C71314-D34F-46E8-8AC5-98DC2D2F5AEE}" srcOrd="1" destOrd="0" presId="urn:microsoft.com/office/officeart/2018/2/layout/IconVerticalSolidList"/>
    <dgm:cxn modelId="{E3ABB2E9-AC0B-4DEE-A61A-1B573E317AC0}" type="presParOf" srcId="{8896B560-76AB-41B3-B8E6-BBD96FC3CB11}" destId="{91DCEECF-DBC6-4F58-B95D-930429E3E147}" srcOrd="2" destOrd="0" presId="urn:microsoft.com/office/officeart/2018/2/layout/IconVerticalSolidList"/>
    <dgm:cxn modelId="{09AED9B0-097F-4614-9FC7-B3C13B95A7EE}" type="presParOf" srcId="{8896B560-76AB-41B3-B8E6-BBD96FC3CB11}" destId="{9FEBB12B-845A-45D6-B29C-204BC430465E}" srcOrd="3" destOrd="0" presId="urn:microsoft.com/office/officeart/2018/2/layout/IconVerticalSolidList"/>
    <dgm:cxn modelId="{86810649-A968-4878-8C02-0E3E493DEDD7}" type="presParOf" srcId="{C7B0FBF3-E092-4D46-97B9-12EED3B874F1}" destId="{AB0E7C45-0BF2-4EE9-A353-052E0F94164E}" srcOrd="7" destOrd="0" presId="urn:microsoft.com/office/officeart/2018/2/layout/IconVerticalSolidList"/>
    <dgm:cxn modelId="{87C1DA5A-7C34-4206-A5D0-90D0899773A8}" type="presParOf" srcId="{C7B0FBF3-E092-4D46-97B9-12EED3B874F1}" destId="{1FDFAA16-6FEC-457A-A901-C7A7E68585B6}" srcOrd="8" destOrd="0" presId="urn:microsoft.com/office/officeart/2018/2/layout/IconVerticalSolidList"/>
    <dgm:cxn modelId="{AB94CDC4-2AAD-4A0C-8559-27358D1B2246}" type="presParOf" srcId="{1FDFAA16-6FEC-457A-A901-C7A7E68585B6}" destId="{58EF9C91-744A-4BCE-B616-446A8673BA50}" srcOrd="0" destOrd="0" presId="urn:microsoft.com/office/officeart/2018/2/layout/IconVerticalSolidList"/>
    <dgm:cxn modelId="{F98DD124-5709-4040-B37C-C4E6C3239915}" type="presParOf" srcId="{1FDFAA16-6FEC-457A-A901-C7A7E68585B6}" destId="{DF555569-CED8-47C5-9700-F9505BC98CB5}" srcOrd="1" destOrd="0" presId="urn:microsoft.com/office/officeart/2018/2/layout/IconVerticalSolidList"/>
    <dgm:cxn modelId="{E367237B-5C74-4588-AC0F-DA3B4A3C5911}" type="presParOf" srcId="{1FDFAA16-6FEC-457A-A901-C7A7E68585B6}" destId="{47348B37-904B-40E4-9432-EA2B73B08729}" srcOrd="2" destOrd="0" presId="urn:microsoft.com/office/officeart/2018/2/layout/IconVerticalSolidList"/>
    <dgm:cxn modelId="{6D465088-1954-4714-B6DF-C73306EBB016}" type="presParOf" srcId="{1FDFAA16-6FEC-457A-A901-C7A7E68585B6}" destId="{C11F4718-213F-4F8F-923F-9731BCD914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E01CF-50BF-488B-8E02-4EB6A35A72E5}">
      <dsp:nvSpPr>
        <dsp:cNvPr id="0" name=""/>
        <dsp:cNvSpPr/>
      </dsp:nvSpPr>
      <dsp:spPr>
        <a:xfrm>
          <a:off x="1011555" y="464"/>
          <a:ext cx="2796778" cy="1678066"/>
        </a:xfrm>
        <a:prstGeom prst="rect">
          <a:avLst/>
        </a:prstGeom>
        <a:solidFill>
          <a:schemeClr val="accent3"/>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Immigration and Customs Enforcement (ICE) Student &amp; Exchange Visitor Program (SEVP = a subdivision of ICE)</a:t>
          </a:r>
        </a:p>
      </dsp:txBody>
      <dsp:txXfrm>
        <a:off x="1011555" y="464"/>
        <a:ext cx="2796778" cy="1678066"/>
      </dsp:txXfrm>
    </dsp:sp>
    <dsp:sp modelId="{23049E66-DA06-40F7-8B70-821E6D200860}">
      <dsp:nvSpPr>
        <dsp:cNvPr id="0" name=""/>
        <dsp:cNvSpPr/>
      </dsp:nvSpPr>
      <dsp:spPr>
        <a:xfrm>
          <a:off x="4088010" y="464"/>
          <a:ext cx="2796778" cy="167806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U.S. Citizenship &amp; Immigration Services (USCIS)</a:t>
          </a:r>
        </a:p>
      </dsp:txBody>
      <dsp:txXfrm>
        <a:off x="4088010" y="464"/>
        <a:ext cx="2796778" cy="1678066"/>
      </dsp:txXfrm>
    </dsp:sp>
    <dsp:sp modelId="{D7682997-5F3B-4E87-936A-42BA61A568C9}">
      <dsp:nvSpPr>
        <dsp:cNvPr id="0" name=""/>
        <dsp:cNvSpPr/>
      </dsp:nvSpPr>
      <dsp:spPr>
        <a:xfrm>
          <a:off x="7164466" y="464"/>
          <a:ext cx="2796778" cy="167806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U.S. Department of Labor (USDOL)</a:t>
          </a:r>
        </a:p>
      </dsp:txBody>
      <dsp:txXfrm>
        <a:off x="7164466" y="464"/>
        <a:ext cx="2796778" cy="1678066"/>
      </dsp:txXfrm>
    </dsp:sp>
    <dsp:sp modelId="{DFD12326-A835-4F8F-9E12-A9DC802E5211}">
      <dsp:nvSpPr>
        <dsp:cNvPr id="0" name=""/>
        <dsp:cNvSpPr/>
      </dsp:nvSpPr>
      <dsp:spPr>
        <a:xfrm>
          <a:off x="2549782" y="1958208"/>
          <a:ext cx="2796778" cy="167806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Customs and Border Protection (CBP) </a:t>
          </a:r>
        </a:p>
      </dsp:txBody>
      <dsp:txXfrm>
        <a:off x="2549782" y="1958208"/>
        <a:ext cx="2796778" cy="1678066"/>
      </dsp:txXfrm>
    </dsp:sp>
    <dsp:sp modelId="{7A9C4569-8DD3-4D17-89C7-A5C8FDDF06C0}">
      <dsp:nvSpPr>
        <dsp:cNvPr id="0" name=""/>
        <dsp:cNvSpPr/>
      </dsp:nvSpPr>
      <dsp:spPr>
        <a:xfrm>
          <a:off x="5626238" y="1958208"/>
          <a:ext cx="2796778" cy="167806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 Department of State (DOS)  </a:t>
          </a:r>
        </a:p>
      </dsp:txBody>
      <dsp:txXfrm>
        <a:off x="5626238" y="1958208"/>
        <a:ext cx="2796778" cy="1678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7C6A7-1C81-45DA-AEAC-C798E6D60148}">
      <dsp:nvSpPr>
        <dsp:cNvPr id="0" name=""/>
        <dsp:cNvSpPr/>
      </dsp:nvSpPr>
      <dsp:spPr>
        <a:xfrm>
          <a:off x="0" y="789670"/>
          <a:ext cx="3428999" cy="2057400"/>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Curricular Practical Training</a:t>
          </a:r>
          <a:endParaRPr lang="en-US" sz="1900" kern="1200"/>
        </a:p>
        <a:p>
          <a:pPr marL="114300" lvl="1" indent="-114300" algn="l" defTabSz="666750">
            <a:lnSpc>
              <a:spcPct val="90000"/>
            </a:lnSpc>
            <a:spcBef>
              <a:spcPct val="0"/>
            </a:spcBef>
            <a:spcAft>
              <a:spcPct val="15000"/>
            </a:spcAft>
            <a:buChar char="•"/>
          </a:pPr>
          <a:r>
            <a:rPr lang="en-US" sz="1500" kern="1200" dirty="0"/>
            <a:t>Familiarize yourself with your institution’s policies and procedures on internships. </a:t>
          </a:r>
        </a:p>
        <a:p>
          <a:pPr marL="114300" lvl="1" indent="-114300" algn="l" defTabSz="666750">
            <a:lnSpc>
              <a:spcPct val="90000"/>
            </a:lnSpc>
            <a:spcBef>
              <a:spcPct val="0"/>
            </a:spcBef>
            <a:spcAft>
              <a:spcPct val="15000"/>
            </a:spcAft>
            <a:buChar char="•"/>
          </a:pPr>
          <a:r>
            <a:rPr lang="en-US" sz="1500" kern="1200"/>
            <a:t>Expect that each institution’s policies will be different.</a:t>
          </a:r>
        </a:p>
        <a:p>
          <a:pPr marL="114300" lvl="1" indent="-114300" algn="l" defTabSz="666750">
            <a:lnSpc>
              <a:spcPct val="90000"/>
            </a:lnSpc>
            <a:spcBef>
              <a:spcPct val="0"/>
            </a:spcBef>
            <a:spcAft>
              <a:spcPct val="15000"/>
            </a:spcAft>
            <a:buChar char="•"/>
          </a:pPr>
          <a:r>
            <a:rPr lang="en-US" sz="1500" kern="1200"/>
            <a:t>Know the CPT process and timeline.</a:t>
          </a:r>
        </a:p>
      </dsp:txBody>
      <dsp:txXfrm>
        <a:off x="0" y="789670"/>
        <a:ext cx="3428999" cy="2057400"/>
      </dsp:txXfrm>
    </dsp:sp>
    <dsp:sp modelId="{DF7F58D6-CA51-4917-ABE9-9BFAA8E530ED}">
      <dsp:nvSpPr>
        <dsp:cNvPr id="0" name=""/>
        <dsp:cNvSpPr/>
      </dsp:nvSpPr>
      <dsp:spPr>
        <a:xfrm>
          <a:off x="3771900" y="789670"/>
          <a:ext cx="3428999" cy="2057400"/>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Optional Practical Training</a:t>
          </a:r>
          <a:endParaRPr lang="en-US" sz="1900" kern="1200" dirty="0"/>
        </a:p>
        <a:p>
          <a:pPr marL="114300" lvl="1" indent="-114300" algn="l" defTabSz="666750">
            <a:lnSpc>
              <a:spcPct val="90000"/>
            </a:lnSpc>
            <a:spcBef>
              <a:spcPct val="0"/>
            </a:spcBef>
            <a:spcAft>
              <a:spcPct val="15000"/>
            </a:spcAft>
            <a:buChar char="•"/>
          </a:pPr>
          <a:r>
            <a:rPr lang="en-US" sz="1500" kern="1200"/>
            <a:t>Make sure that jobs are truly “related to” your field of study.</a:t>
          </a:r>
        </a:p>
        <a:p>
          <a:pPr marL="114300" lvl="1" indent="-114300" algn="l" defTabSz="666750">
            <a:lnSpc>
              <a:spcPct val="90000"/>
            </a:lnSpc>
            <a:spcBef>
              <a:spcPct val="0"/>
            </a:spcBef>
            <a:spcAft>
              <a:spcPct val="15000"/>
            </a:spcAft>
            <a:buChar char="•"/>
          </a:pPr>
          <a:r>
            <a:rPr lang="en-US" sz="1500" kern="1200" dirty="0"/>
            <a:t>Consider keeping more documentation related to your classes such as course syllabi, papers, and projects.     </a:t>
          </a:r>
        </a:p>
        <a:p>
          <a:pPr marL="114300" lvl="1" indent="-114300" algn="l" defTabSz="666750">
            <a:lnSpc>
              <a:spcPct val="90000"/>
            </a:lnSpc>
            <a:spcBef>
              <a:spcPct val="0"/>
            </a:spcBef>
            <a:spcAft>
              <a:spcPct val="15000"/>
            </a:spcAft>
            <a:buChar char="•"/>
          </a:pPr>
          <a:r>
            <a:rPr lang="en-US" sz="1500" kern="1200"/>
            <a:t>Know and comply with all reporting requirements.</a:t>
          </a:r>
        </a:p>
      </dsp:txBody>
      <dsp:txXfrm>
        <a:off x="3771900" y="789670"/>
        <a:ext cx="3428999" cy="2057400"/>
      </dsp:txXfrm>
    </dsp:sp>
    <dsp:sp modelId="{1D1ECFC8-39C2-48C1-8246-E7D07CB4D0FD}">
      <dsp:nvSpPr>
        <dsp:cNvPr id="0" name=""/>
        <dsp:cNvSpPr/>
      </dsp:nvSpPr>
      <dsp:spPr>
        <a:xfrm>
          <a:off x="7543800" y="789670"/>
          <a:ext cx="3428999" cy="2057400"/>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STEM OPT Extensions</a:t>
          </a:r>
          <a:endParaRPr lang="en-US" sz="1900" kern="1200"/>
        </a:p>
        <a:p>
          <a:pPr marL="114300" lvl="1" indent="-114300" algn="l" defTabSz="666750">
            <a:lnSpc>
              <a:spcPct val="90000"/>
            </a:lnSpc>
            <a:spcBef>
              <a:spcPct val="0"/>
            </a:spcBef>
            <a:spcAft>
              <a:spcPct val="15000"/>
            </a:spcAft>
            <a:buChar char="•"/>
          </a:pPr>
          <a:r>
            <a:rPr lang="en-US" sz="1500" kern="1200"/>
            <a:t>Work with employers to craft strong I-983 training plans.</a:t>
          </a:r>
        </a:p>
        <a:p>
          <a:pPr marL="114300" lvl="1" indent="-114300" algn="l" defTabSz="666750">
            <a:lnSpc>
              <a:spcPct val="90000"/>
            </a:lnSpc>
            <a:spcBef>
              <a:spcPct val="0"/>
            </a:spcBef>
            <a:spcAft>
              <a:spcPct val="15000"/>
            </a:spcAft>
            <a:buChar char="•"/>
          </a:pPr>
          <a:r>
            <a:rPr lang="en-US" sz="1500" kern="1200" dirty="0"/>
            <a:t>Employers must understand and comply with prevailing wage requirements.</a:t>
          </a:r>
        </a:p>
        <a:p>
          <a:pPr marL="114300" lvl="1" indent="-114300" algn="l" defTabSz="666750">
            <a:lnSpc>
              <a:spcPct val="90000"/>
            </a:lnSpc>
            <a:spcBef>
              <a:spcPct val="0"/>
            </a:spcBef>
            <a:spcAft>
              <a:spcPct val="15000"/>
            </a:spcAft>
            <a:buChar char="•"/>
          </a:pPr>
          <a:r>
            <a:rPr lang="en-US" sz="1500" kern="1200"/>
            <a:t>Employers and employees should be prepared for site visits.</a:t>
          </a:r>
        </a:p>
      </dsp:txBody>
      <dsp:txXfrm>
        <a:off x="7543800" y="789670"/>
        <a:ext cx="3428999" cy="205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66BBF-99B7-41B9-876F-76A4211E2F3A}">
      <dsp:nvSpPr>
        <dsp:cNvPr id="0" name=""/>
        <dsp:cNvSpPr/>
      </dsp:nvSpPr>
      <dsp:spPr>
        <a:xfrm>
          <a:off x="0" y="2841"/>
          <a:ext cx="10972800" cy="60517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8382B42B-2AEE-4E5C-85B0-A554C0D9973A}">
      <dsp:nvSpPr>
        <dsp:cNvPr id="0" name=""/>
        <dsp:cNvSpPr/>
      </dsp:nvSpPr>
      <dsp:spPr>
        <a:xfrm>
          <a:off x="183065" y="139005"/>
          <a:ext cx="332846" cy="332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907153-0041-4520-83AF-BD83546E8958}">
      <dsp:nvSpPr>
        <dsp:cNvPr id="0" name=""/>
        <dsp:cNvSpPr/>
      </dsp:nvSpPr>
      <dsp:spPr>
        <a:xfrm>
          <a:off x="698978" y="2841"/>
          <a:ext cx="10273821" cy="6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48" tIns="64048" rIns="64048" bIns="64048" numCol="1" spcCol="1270" anchor="ctr" anchorCtr="0">
          <a:noAutofit/>
        </a:bodyPr>
        <a:lstStyle/>
        <a:p>
          <a:pPr marL="0" lvl="0" indent="0" algn="l" defTabSz="844550">
            <a:lnSpc>
              <a:spcPct val="90000"/>
            </a:lnSpc>
            <a:spcBef>
              <a:spcPct val="0"/>
            </a:spcBef>
            <a:spcAft>
              <a:spcPct val="35000"/>
            </a:spcAft>
            <a:buNone/>
          </a:pPr>
          <a:r>
            <a:rPr lang="en-US" sz="1900" kern="1200"/>
            <a:t>Focus on what you can control.</a:t>
          </a:r>
        </a:p>
      </dsp:txBody>
      <dsp:txXfrm>
        <a:off x="698978" y="2841"/>
        <a:ext cx="10273821" cy="605176"/>
      </dsp:txXfrm>
    </dsp:sp>
    <dsp:sp modelId="{D0EC89E8-3DEA-44B8-A7CB-321AE050A719}">
      <dsp:nvSpPr>
        <dsp:cNvPr id="0" name=""/>
        <dsp:cNvSpPr/>
      </dsp:nvSpPr>
      <dsp:spPr>
        <a:xfrm>
          <a:off x="0" y="759311"/>
          <a:ext cx="10972800" cy="60517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3CC79079-A815-4AD3-ADD7-6F8F8F74C4AC}">
      <dsp:nvSpPr>
        <dsp:cNvPr id="0" name=""/>
        <dsp:cNvSpPr/>
      </dsp:nvSpPr>
      <dsp:spPr>
        <a:xfrm>
          <a:off x="183065" y="895476"/>
          <a:ext cx="332846" cy="332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38E3EB-1623-4D03-A55E-A759D89065B9}">
      <dsp:nvSpPr>
        <dsp:cNvPr id="0" name=""/>
        <dsp:cNvSpPr/>
      </dsp:nvSpPr>
      <dsp:spPr>
        <a:xfrm>
          <a:off x="698978" y="759311"/>
          <a:ext cx="10273821" cy="6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48" tIns="64048" rIns="64048" bIns="64048" numCol="1" spcCol="1270" anchor="ctr" anchorCtr="0">
          <a:noAutofit/>
        </a:bodyPr>
        <a:lstStyle/>
        <a:p>
          <a:pPr marL="0" lvl="0" indent="0" algn="l" defTabSz="844550">
            <a:lnSpc>
              <a:spcPct val="90000"/>
            </a:lnSpc>
            <a:spcBef>
              <a:spcPct val="0"/>
            </a:spcBef>
            <a:spcAft>
              <a:spcPct val="35000"/>
            </a:spcAft>
            <a:buNone/>
          </a:pPr>
          <a:r>
            <a:rPr lang="en-US" sz="1900" kern="1200" dirty="0"/>
            <a:t>Get started early whenever possible.</a:t>
          </a:r>
        </a:p>
      </dsp:txBody>
      <dsp:txXfrm>
        <a:off x="698978" y="759311"/>
        <a:ext cx="10273821" cy="605176"/>
      </dsp:txXfrm>
    </dsp:sp>
    <dsp:sp modelId="{629A6F3F-0550-4987-A2E8-D71A3B0A6D8F}">
      <dsp:nvSpPr>
        <dsp:cNvPr id="0" name=""/>
        <dsp:cNvSpPr/>
      </dsp:nvSpPr>
      <dsp:spPr>
        <a:xfrm>
          <a:off x="0" y="1514819"/>
          <a:ext cx="10972800" cy="60517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DCA07B19-0E9B-4F1C-9670-B1BA0BA1B6E0}">
      <dsp:nvSpPr>
        <dsp:cNvPr id="0" name=""/>
        <dsp:cNvSpPr/>
      </dsp:nvSpPr>
      <dsp:spPr>
        <a:xfrm>
          <a:off x="183065" y="1651946"/>
          <a:ext cx="332846" cy="332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094CE2-B4BC-468F-8460-90B36A0AB9B0}">
      <dsp:nvSpPr>
        <dsp:cNvPr id="0" name=""/>
        <dsp:cNvSpPr/>
      </dsp:nvSpPr>
      <dsp:spPr>
        <a:xfrm>
          <a:off x="698978" y="1515781"/>
          <a:ext cx="10273821" cy="6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48" tIns="64048" rIns="64048" bIns="64048" numCol="1" spcCol="1270" anchor="ctr" anchorCtr="0">
          <a:noAutofit/>
        </a:bodyPr>
        <a:lstStyle/>
        <a:p>
          <a:pPr marL="0" lvl="0" indent="0" algn="l" defTabSz="844550">
            <a:lnSpc>
              <a:spcPct val="90000"/>
            </a:lnSpc>
            <a:spcBef>
              <a:spcPct val="0"/>
            </a:spcBef>
            <a:spcAft>
              <a:spcPct val="35000"/>
            </a:spcAft>
            <a:buNone/>
          </a:pPr>
          <a:r>
            <a:rPr lang="en-US" sz="1900" kern="1200" dirty="0"/>
            <a:t>Look to trusted and credible sources of information.</a:t>
          </a:r>
        </a:p>
      </dsp:txBody>
      <dsp:txXfrm>
        <a:off x="698978" y="1515781"/>
        <a:ext cx="10273821" cy="605176"/>
      </dsp:txXfrm>
    </dsp:sp>
    <dsp:sp modelId="{4F46C031-CE60-44D6-B895-D014EC349EEE}">
      <dsp:nvSpPr>
        <dsp:cNvPr id="0" name=""/>
        <dsp:cNvSpPr/>
      </dsp:nvSpPr>
      <dsp:spPr>
        <a:xfrm>
          <a:off x="0" y="2272252"/>
          <a:ext cx="10972800" cy="60517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01C71314-D34F-46E8-8AC5-98DC2D2F5AEE}">
      <dsp:nvSpPr>
        <dsp:cNvPr id="0" name=""/>
        <dsp:cNvSpPr/>
      </dsp:nvSpPr>
      <dsp:spPr>
        <a:xfrm>
          <a:off x="183065" y="2408416"/>
          <a:ext cx="332846" cy="332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BB12B-845A-45D6-B29C-204BC430465E}">
      <dsp:nvSpPr>
        <dsp:cNvPr id="0" name=""/>
        <dsp:cNvSpPr/>
      </dsp:nvSpPr>
      <dsp:spPr>
        <a:xfrm>
          <a:off x="698978" y="2272252"/>
          <a:ext cx="10273821" cy="6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48" tIns="64048" rIns="64048" bIns="64048" numCol="1" spcCol="1270" anchor="ctr" anchorCtr="0">
          <a:noAutofit/>
        </a:bodyPr>
        <a:lstStyle/>
        <a:p>
          <a:pPr marL="0" lvl="0" indent="0" algn="l" defTabSz="844550">
            <a:lnSpc>
              <a:spcPct val="90000"/>
            </a:lnSpc>
            <a:spcBef>
              <a:spcPct val="0"/>
            </a:spcBef>
            <a:spcAft>
              <a:spcPct val="35000"/>
            </a:spcAft>
            <a:buNone/>
          </a:pPr>
          <a:r>
            <a:rPr lang="en-US" sz="1900" kern="1200"/>
            <a:t>Be as flexible as possible.</a:t>
          </a:r>
        </a:p>
      </dsp:txBody>
      <dsp:txXfrm>
        <a:off x="698978" y="2272252"/>
        <a:ext cx="10273821" cy="605176"/>
      </dsp:txXfrm>
    </dsp:sp>
    <dsp:sp modelId="{58EF9C91-744A-4BCE-B616-446A8673BA50}">
      <dsp:nvSpPr>
        <dsp:cNvPr id="0" name=""/>
        <dsp:cNvSpPr/>
      </dsp:nvSpPr>
      <dsp:spPr>
        <a:xfrm>
          <a:off x="0" y="3028722"/>
          <a:ext cx="10972800" cy="60517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DF555569-CED8-47C5-9700-F9505BC98CB5}">
      <dsp:nvSpPr>
        <dsp:cNvPr id="0" name=""/>
        <dsp:cNvSpPr/>
      </dsp:nvSpPr>
      <dsp:spPr>
        <a:xfrm>
          <a:off x="183065" y="3164887"/>
          <a:ext cx="332846" cy="3328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F4718-213F-4F8F-923F-9731BCD91405}">
      <dsp:nvSpPr>
        <dsp:cNvPr id="0" name=""/>
        <dsp:cNvSpPr/>
      </dsp:nvSpPr>
      <dsp:spPr>
        <a:xfrm>
          <a:off x="698978" y="3028722"/>
          <a:ext cx="10273821" cy="6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48" tIns="64048" rIns="64048" bIns="64048" numCol="1" spcCol="1270" anchor="ctr" anchorCtr="0">
          <a:noAutofit/>
        </a:bodyPr>
        <a:lstStyle/>
        <a:p>
          <a:pPr marL="0" lvl="0" indent="0" algn="l" defTabSz="844550">
            <a:lnSpc>
              <a:spcPct val="90000"/>
            </a:lnSpc>
            <a:spcBef>
              <a:spcPct val="0"/>
            </a:spcBef>
            <a:spcAft>
              <a:spcPct val="35000"/>
            </a:spcAft>
            <a:buNone/>
          </a:pPr>
          <a:r>
            <a:rPr lang="en-US" sz="1900" kern="1200" dirty="0"/>
            <a:t>Look for what is positive about the change.</a:t>
          </a:r>
        </a:p>
      </dsp:txBody>
      <dsp:txXfrm>
        <a:off x="698978" y="3028722"/>
        <a:ext cx="10273821" cy="6051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12/19/2024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47AD-397C-34A3-CD9B-617425936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BE8E3-A881-354B-428A-185C3235E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CBE51-E6F6-F16D-CDCC-17BCE11F83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64650-4576-F868-355B-A733D4F9B305}"/>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56497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80219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60697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62491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Falling Below Full-Time Enrollment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Working Without Authorization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Exceeding Work Limits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Failing to Update SEVIS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Unauthorized Breaks or Drops in Enrollment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Grace period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Aptos" panose="020B0004020202020204" pitchFamily="34" charset="0"/>
              </a:rPr>
              <a:t>Transfers</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9608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23019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Aptos" panose="020B0004020202020204" pitchFamily="34" charset="0"/>
              </a:rPr>
              <a:t>CPT: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start early and follow your institution’s policies and procedures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work training directly relates to the major area of study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Authorization is for a specific employer and for a specific period of time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Must secure the job offer before CPT can be authorized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CPT must be authorized before the student can begin work.</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day 1 CPT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dirty="0">
                <a:effectLst/>
                <a:latin typeface="Calibri" panose="020F0502020204030204" pitchFamily="34" charset="0"/>
                <a:ea typeface="Aptos" panose="020B0004020202020204" pitchFamily="34" charset="0"/>
                <a:cs typeface="Aptos" panose="020B0004020202020204" pitchFamily="34" charset="0"/>
              </a:rPr>
              <a:t> </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Aptos" panose="020B0004020202020204" pitchFamily="34" charset="0"/>
              </a:rPr>
              <a:t>OPT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job is “related” to field of study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Now isn’t the time for creative arguments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slow USCIS processing times and the possible need to premium process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unemployment limits (no more than 90 days)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properly reporting employment changes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timing the filing of your application correctly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r>
              <a:rPr lang="en-US" sz="1100" dirty="0">
                <a:effectLst/>
                <a:latin typeface="Calibri" panose="020F0502020204030204" pitchFamily="34" charset="0"/>
                <a:ea typeface="Aptos" panose="020B0004020202020204" pitchFamily="34" charset="0"/>
                <a:cs typeface="Aptos" panose="020B0004020202020204" pitchFamily="34" charset="0"/>
              </a:rPr>
              <a:t> </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Aptos" panose="020B0004020202020204" pitchFamily="34" charset="0"/>
              </a:rPr>
              <a:t>STEM OPT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working in a role directly related to the STEM field of study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training plan is complete, accurate, and followed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No more than 150 days of unemployment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site visits.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Students on STEM OPT must be compensated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Do required reporting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Application timing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87227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3A8E-8345-C8D8-4E35-87B411BA3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C9103-3A8A-03D4-3712-55C469099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BDA9E-729B-5BB3-49EE-6F76F43C1D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A52949-D5E8-44B3-473A-5FBFDA9059A8}"/>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181376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9202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76153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03514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2272506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5B62-8A10-F2A7-8C77-F85FB3880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91121-5F3E-CD98-9EA1-A44F15817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AC9B6-5C7D-3D72-8430-79E887E3A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237EB-E5EC-3689-2AD3-396FDCA22383}"/>
              </a:ext>
            </a:extLst>
          </p:cNvPr>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30412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1621-E514-4B15-2920-8F036A669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549DC-8C09-54C1-8495-85714E2C1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92C5F-A771-2CD1-780F-25A7455EB4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8D601-E596-E82A-C431-28C8905CA0D6}"/>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52697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775B-D91B-3F05-D7B8-F90440D9B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BFD6E-03AA-1516-B734-E4DDA7342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0B8BA-A1E3-AD80-D12E-181AFD6E82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BCF00-E23D-5FDB-6B8D-62547BE8CD61}"/>
              </a:ext>
            </a:extLst>
          </p:cNvPr>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348242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E1AB-91A6-942B-D6BC-E5A165A16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BCAC2-CA68-234F-7C83-EB67712FD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63A29-CEFA-93BD-3D2E-C58EF4F7F9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C302DB-C315-FF41-6175-98C91E3148DE}"/>
              </a:ext>
            </a:extLst>
          </p:cNvPr>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272224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10976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F86B-DC68-8305-DF99-BA9D29F95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BA921-CADB-65B8-B28C-79B312F41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55FA2-BE16-E448-0422-BDA3132F8A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5355D2-A4DB-BFB7-5522-A3B640FC5AAF}"/>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04659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BBA3C-6364-E4AF-1C75-A3C63BA2A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7D2B5-5EE6-573A-F020-82A78D39F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E2E9-A7F6-DDFF-3700-524D9E9077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84B66-06CA-0FF6-DE1B-0211E8FBE3AC}"/>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60449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90827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cbp.gov/" TargetMode="External"/><Relationship Id="rId3" Type="http://schemas.openxmlformats.org/officeDocument/2006/relationships/hyperlink" Target="https://www.nafsa.org/" TargetMode="External"/><Relationship Id="rId7" Type="http://schemas.openxmlformats.org/officeDocument/2006/relationships/hyperlink" Target="https://www.state.gov/"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www.uscis.gov/" TargetMode="External"/><Relationship Id="rId5" Type="http://schemas.openxmlformats.org/officeDocument/2006/relationships/hyperlink" Target="https://studyinthestates.dhs.gov/" TargetMode="External"/><Relationship Id="rId4" Type="http://schemas.openxmlformats.org/officeDocument/2006/relationships/hyperlink" Target="https://www.aila.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bhendrick@celaw.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kristin@knudsonandassociates.com" TargetMode="External"/><Relationship Id="rId4" Type="http://schemas.openxmlformats.org/officeDocument/2006/relationships/hyperlink" Target="mailto:Breanne.johnson@cyavisalaw.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federalregister.gov/presidential-documents/executive-orders" TargetMode="External"/><Relationship Id="rId3" Type="http://schemas.openxmlformats.org/officeDocument/2006/relationships/hyperlink" Target="https://studyinthestates.dhs.gov/students/work/applying-for-practical-training" TargetMode="External"/><Relationship Id="rId7" Type="http://schemas.openxmlformats.org/officeDocument/2006/relationships/hyperlink" Target="https://www.uscis.gov/working-in-the-united-states/h-1b-specialty-occupations" TargetMode="External"/><Relationship Id="rId12" Type="http://schemas.openxmlformats.org/officeDocument/2006/relationships/hyperlink" Target="https://www.uscis.gov/humanitarian/humanitarian_parole" TargetMode="External"/><Relationship Id="rId2" Type="http://schemas.openxmlformats.org/officeDocument/2006/relationships/hyperlink" Target="https://studyinthestates.dhs.gov/" TargetMode="External"/><Relationship Id="rId1" Type="http://schemas.openxmlformats.org/officeDocument/2006/relationships/slideLayout" Target="../slideLayouts/slideLayout7.xml"/><Relationship Id="rId6" Type="http://schemas.openxmlformats.org/officeDocument/2006/relationships/hyperlink" Target="https://www.ice.gov/doclib/sevis/pdf/i983.pdf" TargetMode="External"/><Relationship Id="rId11" Type="http://schemas.openxmlformats.org/officeDocument/2006/relationships/hyperlink" Target="https://www.uscis.gov/DACA" TargetMode="External"/><Relationship Id="rId5" Type="http://schemas.openxmlformats.org/officeDocument/2006/relationships/hyperlink" Target="https://studyinthestates.dhs.gov/stem-opt-hub" TargetMode="External"/><Relationship Id="rId10" Type="http://schemas.openxmlformats.org/officeDocument/2006/relationships/hyperlink" Target="https://fam.state.gov/" TargetMode="External"/><Relationship Id="rId4" Type="http://schemas.openxmlformats.org/officeDocument/2006/relationships/hyperlink" Target="https://www.uscis.gov/working-in-the-united-states/students-and-exchange-visitors/optional-practical-training-opt-for-f-1-students" TargetMode="External"/><Relationship Id="rId9" Type="http://schemas.openxmlformats.org/officeDocument/2006/relationships/hyperlink" Target="https://travel.state.gov/content/travel/en/us-visas/visa-information-resources/wait-tim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agnuson_Ac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281329" y="628650"/>
            <a:ext cx="5486400" cy="3041456"/>
          </a:xfrm>
        </p:spPr>
        <p:txBody>
          <a:bodyPr/>
          <a:lstStyle/>
          <a:p>
            <a:r>
              <a:rPr lang="en-US" sz="4800" dirty="0"/>
              <a:t>Navigating the Next Trump Administration as an International Student </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5" y="522797"/>
            <a:ext cx="5486400" cy="3291840"/>
          </a:xfrm>
        </p:spPr>
        <p:txBody>
          <a:bodyPr/>
          <a:lstStyle/>
          <a:p>
            <a:r>
              <a:rPr lang="en-US" dirty="0"/>
              <a:t>Immediate Considerations for International Students</a:t>
            </a:r>
          </a:p>
        </p:txBody>
      </p:sp>
      <p:sp>
        <p:nvSpPr>
          <p:cNvPr id="4" name="Text Placeholder 3">
            <a:extLst>
              <a:ext uri="{FF2B5EF4-FFF2-40B4-BE49-F238E27FC236}">
                <a16:creationId xmlns:a16="http://schemas.microsoft.com/office/drawing/2014/main" id="{8D71BF06-F0A0-9C76-5220-8CD46BA5D07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3905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FF12-F781-C57B-62EC-A9F9DB8F03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569106-5BF1-40D8-D20B-475B3DEB3EA8}"/>
              </a:ext>
            </a:extLst>
          </p:cNvPr>
          <p:cNvSpPr>
            <a:spLocks noGrp="1"/>
          </p:cNvSpPr>
          <p:nvPr>
            <p:ph type="title"/>
          </p:nvPr>
        </p:nvSpPr>
        <p:spPr>
          <a:xfrm>
            <a:off x="594360" y="102875"/>
            <a:ext cx="10873740" cy="1680205"/>
          </a:xfrm>
        </p:spPr>
        <p:txBody>
          <a:bodyPr/>
          <a:lstStyle/>
          <a:p>
            <a:r>
              <a:rPr lang="en-US" dirty="0"/>
              <a:t>We Want You Here!</a:t>
            </a:r>
          </a:p>
        </p:txBody>
      </p:sp>
      <p:sp>
        <p:nvSpPr>
          <p:cNvPr id="7" name="Text Placeholder 6">
            <a:extLst>
              <a:ext uri="{FF2B5EF4-FFF2-40B4-BE49-F238E27FC236}">
                <a16:creationId xmlns:a16="http://schemas.microsoft.com/office/drawing/2014/main" id="{EB368CE1-D09B-43AA-4AF8-BC8251363D3D}"/>
              </a:ext>
            </a:extLst>
          </p:cNvPr>
          <p:cNvSpPr>
            <a:spLocks noGrp="1"/>
          </p:cNvSpPr>
          <p:nvPr>
            <p:ph sz="quarter" idx="13"/>
          </p:nvPr>
        </p:nvSpPr>
        <p:spPr>
          <a:xfrm>
            <a:off x="3657600" y="2281238"/>
            <a:ext cx="7810500" cy="3700462"/>
          </a:xfrm>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We recognize that international students studying at U.S. colleges and universities contributed $43.8 billion and supported 378,175 jobs to the U.S. economy during the 2023-2024 academic year.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We also know that your contributions go far beyond economics.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presence helps to create the dynamic learning environment that is highly valued by students, faculty, and staff at Colorado Colleges and Universities.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backgrounds and perspectives enrich classrooms campuses, and communities.     </a:t>
            </a:r>
          </a:p>
          <a:p>
            <a:r>
              <a:rPr lang="en-US" sz="1800" kern="100" dirty="0">
                <a:latin typeface="Aptos" panose="020B0004020202020204" pitchFamily="34" charset="0"/>
                <a:ea typeface="Aptos" panose="020B0004020202020204" pitchFamily="34" charset="0"/>
                <a:cs typeface="Times New Roman" panose="02020603050405020304" pitchFamily="18" charset="0"/>
              </a:rPr>
              <a:t>Colorado needs you to contribute highly-skilled labor to our economy.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grpSp>
        <p:nvGrpSpPr>
          <p:cNvPr id="19" name="Group 18">
            <a:extLst>
              <a:ext uri="{FF2B5EF4-FFF2-40B4-BE49-F238E27FC236}">
                <a16:creationId xmlns:a16="http://schemas.microsoft.com/office/drawing/2014/main" id="{FD9DDAD5-0067-C327-E8AD-CAF7A8D041C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0E3E5CE4-DAB4-9CE2-7412-501042BB5CD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A1FCE73-DAA5-B3A3-AE55-5B32D22E867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45052E6-AE51-6796-C153-FDFB511C96F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91739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82D36-B6AE-7B1E-16A6-F78B679A9AC2}"/>
              </a:ext>
            </a:extLst>
          </p:cNvPr>
          <p:cNvSpPr>
            <a:spLocks noGrp="1"/>
          </p:cNvSpPr>
          <p:nvPr>
            <p:ph type="title"/>
          </p:nvPr>
        </p:nvSpPr>
        <p:spPr>
          <a:xfrm>
            <a:off x="594360" y="198408"/>
            <a:ext cx="10972800" cy="1654246"/>
          </a:xfrm>
        </p:spPr>
        <p:txBody>
          <a:bodyPr/>
          <a:lstStyle/>
          <a:p>
            <a:r>
              <a:rPr lang="en-US" dirty="0"/>
              <a:t>Credible Sources of Information</a:t>
            </a:r>
          </a:p>
        </p:txBody>
      </p:sp>
      <p:sp>
        <p:nvSpPr>
          <p:cNvPr id="5" name="Content Placeholder 4">
            <a:extLst>
              <a:ext uri="{FF2B5EF4-FFF2-40B4-BE49-F238E27FC236}">
                <a16:creationId xmlns:a16="http://schemas.microsoft.com/office/drawing/2014/main" id="{CB3A46F7-F2EF-176E-3255-036835A85106}"/>
              </a:ext>
            </a:extLst>
          </p:cNvPr>
          <p:cNvSpPr>
            <a:spLocks noGrp="1"/>
          </p:cNvSpPr>
          <p:nvPr>
            <p:ph sz="quarter" idx="13"/>
          </p:nvPr>
        </p:nvSpPr>
        <p:spPr>
          <a:xfrm>
            <a:off x="595523" y="2297927"/>
            <a:ext cx="9566244" cy="3976068"/>
          </a:xfrm>
        </p:spPr>
        <p:txBody>
          <a:bodyPr>
            <a:normAutofit fontScale="92500" lnSpcReduction="10000"/>
          </a:bodyPr>
          <a:lstStyle/>
          <a:p>
            <a:pPr marR="0" lvl="0">
              <a:lnSpc>
                <a:spcPct val="107000"/>
              </a:lnSpc>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Your school’s Designated School Officials (DSOs) and Alternate Responsible Officers (AROs)</a:t>
            </a:r>
          </a:p>
          <a:p>
            <a:pPr marL="628650" lvl="1" indent="-17145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Experienced immigration attorneys</a:t>
            </a:r>
          </a:p>
          <a:p>
            <a:pPr marL="628650" lvl="1" indent="-17145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NAFSA: Association of International Educators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3"/>
              </a:rPr>
              <a:t>https://www.nafsa.org/</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628650" lvl="1" indent="-17145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American Immigration Lawyer’s Association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4"/>
              </a:rPr>
              <a:t>https://www.aila.org/</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628650" lvl="1" indent="-17145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Student &amp; Exchange Visitor Program Study in the States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5"/>
              </a:rPr>
              <a:t>https://studyinthestates.dhs.gov/</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628650" lvl="1" indent="-171450">
              <a:lnSpc>
                <a:spcPct val="107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US Citizenship &amp; Immigration Services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6"/>
              </a:rPr>
              <a:t>https://www.uscis.gov/</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628650" lvl="1" indent="-171450">
              <a:lnSpc>
                <a:spcPct val="107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US Department of State - </a:t>
            </a:r>
            <a:r>
              <a:rPr lang="en-US" kern="100" dirty="0">
                <a:latin typeface="Aptos" panose="020B0004020202020204" pitchFamily="34" charset="0"/>
                <a:ea typeface="Aptos" panose="020B0004020202020204" pitchFamily="34" charset="0"/>
                <a:cs typeface="Times New Roman" panose="02020603050405020304" pitchFamily="18" charset="0"/>
                <a:hlinkClick r:id="rId7"/>
              </a:rPr>
              <a:t>https://www.state.gov/</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marL="628650" lvl="1" indent="-171450">
              <a:lnSpc>
                <a:spcPct val="107000"/>
              </a:lnSpc>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US Customs and Border Protection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8"/>
              </a:rPr>
              <a:t>https://www.cbp.gov/</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7165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Executive Orders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469791"/>
            <a:ext cx="10529515" cy="3597470"/>
          </a:xfrm>
        </p:spPr>
        <p:txBody>
          <a:bodyPr>
            <a:normAutofit/>
          </a:bodyPr>
          <a:lstStyle/>
          <a:p>
            <a:r>
              <a:rPr lang="en-US" dirty="0"/>
              <a:t>Executive orders are official directives by the President of the United States who manages the operations of the federal government.  They do not require approval from Congress.</a:t>
            </a:r>
          </a:p>
          <a:p>
            <a:r>
              <a:rPr lang="en-US" dirty="0"/>
              <a:t>While the President has considerable power, orders must be in line with the Constitution and federal laws.  </a:t>
            </a:r>
          </a:p>
          <a:p>
            <a:r>
              <a:rPr lang="en-US" b="1" u="sng" dirty="0"/>
              <a:t>Limitations of Executive Orders</a:t>
            </a:r>
          </a:p>
          <a:p>
            <a:pPr marL="342900" indent="-342900">
              <a:buFont typeface="Arial" panose="020B0604020202020204" pitchFamily="34" charset="0"/>
              <a:buChar char="•"/>
            </a:pPr>
            <a:r>
              <a:rPr lang="en-US" dirty="0"/>
              <a:t>Executive orders can be challenged in court. </a:t>
            </a:r>
          </a:p>
          <a:p>
            <a:pPr marL="342900" indent="-342900">
              <a:buFont typeface="Arial" panose="020B0604020202020204" pitchFamily="34" charset="0"/>
              <a:buChar char="•"/>
            </a:pPr>
            <a:r>
              <a:rPr lang="en-US" dirty="0"/>
              <a:t>Congress can cut off the funding needed to carry out the executive order.</a:t>
            </a:r>
          </a:p>
          <a:p>
            <a:pPr marL="342900" indent="-342900">
              <a:buFont typeface="Arial" panose="020B0604020202020204" pitchFamily="34" charset="0"/>
              <a:buChar char="•"/>
            </a:pPr>
            <a:r>
              <a:rPr lang="en-US" dirty="0"/>
              <a:t>Future presidents can amend or rescind a previous president’s executive order.</a:t>
            </a:r>
          </a:p>
        </p:txBody>
      </p:sp>
    </p:spTree>
    <p:extLst>
      <p:ext uri="{BB962C8B-B14F-4D97-AF65-F5344CB8AC3E}">
        <p14:creationId xmlns:p14="http://schemas.microsoft.com/office/powerpoint/2010/main" val="8884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E-63A8-DB28-EC32-500BAB44217C}"/>
              </a:ext>
            </a:extLst>
          </p:cNvPr>
          <p:cNvSpPr>
            <a:spLocks noGrp="1"/>
          </p:cNvSpPr>
          <p:nvPr>
            <p:ph type="title"/>
          </p:nvPr>
        </p:nvSpPr>
        <p:spPr/>
        <p:txBody>
          <a:bodyPr/>
          <a:lstStyle/>
          <a:p>
            <a:r>
              <a:rPr lang="en-US" dirty="0"/>
              <a:t>Travel Bans</a:t>
            </a:r>
          </a:p>
        </p:txBody>
      </p:sp>
      <p:sp>
        <p:nvSpPr>
          <p:cNvPr id="6" name="Content Placeholder 3">
            <a:extLst>
              <a:ext uri="{FF2B5EF4-FFF2-40B4-BE49-F238E27FC236}">
                <a16:creationId xmlns:a16="http://schemas.microsoft.com/office/drawing/2014/main" id="{7C20499B-71EF-4B17-E5BB-DF5947AF726B}"/>
              </a:ext>
            </a:extLst>
          </p:cNvPr>
          <p:cNvSpPr>
            <a:spLocks noGrp="1"/>
          </p:cNvSpPr>
          <p:nvPr>
            <p:ph sz="quarter" idx="15"/>
          </p:nvPr>
        </p:nvSpPr>
        <p:spPr>
          <a:xfrm>
            <a:off x="594360" y="2385391"/>
            <a:ext cx="10363200" cy="3729383"/>
          </a:xfrm>
        </p:spPr>
        <p:txBody>
          <a:bodyPr>
            <a:normAutofit fontScale="92500" lnSpcReduction="10000"/>
          </a:bodyPr>
          <a:lstStyle/>
          <a:p>
            <a:pPr marL="342900" indent="-342900">
              <a:buFont typeface="Arial" panose="020B0604020202020204" pitchFamily="34" charset="0"/>
              <a:buChar char="•"/>
            </a:pPr>
            <a:r>
              <a:rPr lang="en-US" dirty="0"/>
              <a:t>President-elect Donald Trump promised to implement mass deportations and take other actions “on Day 1” through executive orders.  </a:t>
            </a:r>
          </a:p>
          <a:p>
            <a:pPr marL="342900" indent="-342900">
              <a:buFont typeface="Arial" panose="020B0604020202020204" pitchFamily="34" charset="0"/>
              <a:buChar char="•"/>
            </a:pPr>
            <a:r>
              <a:rPr lang="en-US" dirty="0"/>
              <a:t>Trumps’ previous travel bans were implemented using executive orders.  </a:t>
            </a:r>
          </a:p>
          <a:p>
            <a:pPr marL="342900" indent="-342900">
              <a:buFont typeface="Arial" panose="020B0604020202020204" pitchFamily="34" charset="0"/>
              <a:buChar char="•"/>
            </a:pPr>
            <a:r>
              <a:rPr lang="en-US" dirty="0"/>
              <a:t>Travel bans limit entry by people who are currently outside the U.S.  They don’t impact those who are already inside the U.S. </a:t>
            </a:r>
          </a:p>
          <a:p>
            <a:pPr marL="342900" indent="-342900">
              <a:buFont typeface="Arial" panose="020B0604020202020204" pitchFamily="34" charset="0"/>
              <a:buChar char="•"/>
            </a:pPr>
            <a:r>
              <a:rPr lang="en-US" dirty="0"/>
              <a:t>Countries targeted during Trump’s first presidency included Iran, Libya, North Korea, Syria, and Somalia.  </a:t>
            </a:r>
          </a:p>
          <a:p>
            <a:pPr marL="342900" indent="-342900">
              <a:buFont typeface="Arial" panose="020B0604020202020204" pitchFamily="34" charset="0"/>
              <a:buChar char="•"/>
            </a:pPr>
            <a:r>
              <a:rPr lang="en-US" dirty="0"/>
              <a:t>Different or additional countries could be targeted if Trump puts new travel restrictions in place.    </a:t>
            </a:r>
          </a:p>
          <a:p>
            <a:pPr marL="342900" indent="-342900">
              <a:buFont typeface="Arial" panose="020B0604020202020204" pitchFamily="34" charset="0"/>
              <a:buChar char="•"/>
            </a:pPr>
            <a:r>
              <a:rPr lang="en-US" dirty="0"/>
              <a:t>If you will be traveling outside the U.S. over the winter break, consider reentering the U.S. before January 20</a:t>
            </a:r>
            <a:r>
              <a:rPr lang="en-US"/>
              <a:t>, 2025.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2284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E3C2-F534-F696-2C54-08B7A1BCB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E09E3-DE09-0638-E6C6-C1AADF87B170}"/>
              </a:ext>
            </a:extLst>
          </p:cNvPr>
          <p:cNvSpPr>
            <a:spLocks noGrp="1"/>
          </p:cNvSpPr>
          <p:nvPr>
            <p:ph type="title"/>
          </p:nvPr>
        </p:nvSpPr>
        <p:spPr/>
        <p:txBody>
          <a:bodyPr/>
          <a:lstStyle/>
          <a:p>
            <a:r>
              <a:rPr lang="en-US" dirty="0"/>
              <a:t>U.S. Visas </a:t>
            </a:r>
          </a:p>
        </p:txBody>
      </p:sp>
      <p:sp>
        <p:nvSpPr>
          <p:cNvPr id="6" name="Content Placeholder 3">
            <a:extLst>
              <a:ext uri="{FF2B5EF4-FFF2-40B4-BE49-F238E27FC236}">
                <a16:creationId xmlns:a16="http://schemas.microsoft.com/office/drawing/2014/main" id="{22D002B0-2869-9DFA-D1E9-85FF58559C77}"/>
              </a:ext>
            </a:extLst>
          </p:cNvPr>
          <p:cNvSpPr>
            <a:spLocks noGrp="1"/>
          </p:cNvSpPr>
          <p:nvPr>
            <p:ph sz="quarter" idx="15"/>
          </p:nvPr>
        </p:nvSpPr>
        <p:spPr>
          <a:xfrm>
            <a:off x="594360" y="2366425"/>
            <a:ext cx="10363200" cy="3597275"/>
          </a:xfrm>
        </p:spPr>
        <p:txBody>
          <a:bodyPr>
            <a:normAutofit fontScale="85000" lnSpcReduction="10000"/>
          </a:bodyPr>
          <a:lstStyle/>
          <a:p>
            <a:pPr marL="342900" indent="-3429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Remember that you only need a valid visa stamp to GET INTO the U.S.  Once you are here, your lawful presence is shown by your valid passport, I-94, and valid I-20, DS-2019, or other immigration document.  </a:t>
            </a:r>
          </a:p>
          <a:p>
            <a:pPr marL="342900" indent="-3429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Students who need U.S. visas should prepare for even longer waits for visa appointments and for additional administrative processing delays.  </a:t>
            </a:r>
          </a:p>
          <a:p>
            <a:pPr marL="342900" indent="-342900">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What you can do:</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buFont typeface="Courier New" panose="02070309020205020404" pitchFamily="49" charset="0"/>
              <a:buChar char="o"/>
            </a:pPr>
            <a:r>
              <a:rPr lang="en-US" kern="100" dirty="0">
                <a:effectLst/>
                <a:latin typeface="Aptos" panose="020B0004020202020204" pitchFamily="34" charset="0"/>
                <a:ea typeface="Aptos" panose="020B0004020202020204" pitchFamily="34" charset="0"/>
                <a:cs typeface="Times New Roman" panose="02020603050405020304" pitchFamily="18" charset="0"/>
              </a:rPr>
              <a:t>Request your I-20 or DS-2019 as early as possible. </a:t>
            </a:r>
          </a:p>
          <a:p>
            <a:pPr marL="800100" marR="0" lvl="1" indent="-342900">
              <a:lnSpc>
                <a:spcPct val="107000"/>
              </a:lnSpc>
              <a:buFont typeface="Courier New" panose="02070309020205020404" pitchFamily="49" charset="0"/>
              <a:buChar char="o"/>
            </a:pPr>
            <a:r>
              <a:rPr lang="en-US" kern="100" dirty="0">
                <a:effectLst/>
                <a:latin typeface="Aptos" panose="020B0004020202020204" pitchFamily="34" charset="0"/>
                <a:ea typeface="Aptos" panose="020B0004020202020204" pitchFamily="34" charset="0"/>
                <a:cs typeface="Times New Roman" panose="02020603050405020304" pitchFamily="18" charset="0"/>
              </a:rPr>
              <a:t>Consider applying for your visa at another U.S. Embass</a:t>
            </a:r>
            <a:r>
              <a:rPr lang="en-US" kern="100" dirty="0">
                <a:latin typeface="Aptos" panose="020B0004020202020204" pitchFamily="34" charset="0"/>
                <a:ea typeface="Aptos" panose="020B0004020202020204" pitchFamily="34" charset="0"/>
                <a:cs typeface="Times New Roman" panose="02020603050405020304" pitchFamily="18" charset="0"/>
              </a:rPr>
              <a:t>y or Consulate.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buFont typeface="Courier New" panose="02070309020205020404" pitchFamily="49" charset="0"/>
              <a:buChar char="o"/>
            </a:pPr>
            <a:r>
              <a:rPr lang="en-US" kern="100" dirty="0">
                <a:effectLst/>
                <a:latin typeface="Aptos" panose="020B0004020202020204" pitchFamily="34" charset="0"/>
                <a:ea typeface="Aptos" panose="020B0004020202020204" pitchFamily="34" charset="0"/>
                <a:cs typeface="Times New Roman" panose="02020603050405020304" pitchFamily="18" charset="0"/>
              </a:rPr>
              <a:t>Request an expedited visa appointment.</a:t>
            </a:r>
          </a:p>
          <a:p>
            <a:pPr marL="800100" marR="0" lvl="1" indent="-342900">
              <a:lnSpc>
                <a:spcPct val="107000"/>
              </a:lnSpc>
              <a:spcAft>
                <a:spcPts val="800"/>
              </a:spcAft>
              <a:buFont typeface="Courier New" panose="02070309020205020404" pitchFamily="49" charset="0"/>
              <a:buChar char="o"/>
            </a:pPr>
            <a:r>
              <a:rPr lang="en-US" kern="100" dirty="0">
                <a:latin typeface="Aptos" panose="020B0004020202020204" pitchFamily="34" charset="0"/>
                <a:ea typeface="Aptos" panose="020B0004020202020204" pitchFamily="34" charset="0"/>
                <a:cs typeface="Times New Roman" panose="02020603050405020304" pitchFamily="18" charset="0"/>
              </a:rPr>
              <a:t>Ask </a:t>
            </a:r>
            <a:r>
              <a:rPr lang="en-US" kern="100" dirty="0">
                <a:effectLst/>
                <a:latin typeface="Aptos" panose="020B0004020202020204" pitchFamily="34" charset="0"/>
                <a:ea typeface="Aptos" panose="020B0004020202020204" pitchFamily="34" charset="0"/>
                <a:cs typeface="Times New Roman" panose="02020603050405020304" pitchFamily="18" charset="0"/>
              </a:rPr>
              <a:t>your school for help.  </a:t>
            </a:r>
          </a:p>
          <a:p>
            <a:endParaRPr lang="en-US" dirty="0"/>
          </a:p>
          <a:p>
            <a:endParaRPr lang="en-US" dirty="0"/>
          </a:p>
          <a:p>
            <a:endParaRPr lang="en-US" dirty="0"/>
          </a:p>
        </p:txBody>
      </p:sp>
    </p:spTree>
    <p:extLst>
      <p:ext uri="{BB962C8B-B14F-4D97-AF65-F5344CB8AC3E}">
        <p14:creationId xmlns:p14="http://schemas.microsoft.com/office/powerpoint/2010/main" val="189450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3317-EBD6-A27D-DDDC-D4CC99273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E617-5520-BD68-CC06-A803FFFBAFE6}"/>
              </a:ext>
            </a:extLst>
          </p:cNvPr>
          <p:cNvSpPr>
            <a:spLocks noGrp="1"/>
          </p:cNvSpPr>
          <p:nvPr>
            <p:ph type="title"/>
          </p:nvPr>
        </p:nvSpPr>
        <p:spPr/>
        <p:txBody>
          <a:bodyPr/>
          <a:lstStyle/>
          <a:p>
            <a:r>
              <a:rPr lang="en-US" dirty="0"/>
              <a:t>Maintain Your Status</a:t>
            </a:r>
          </a:p>
        </p:txBody>
      </p:sp>
      <p:sp>
        <p:nvSpPr>
          <p:cNvPr id="6" name="Content Placeholder 3">
            <a:extLst>
              <a:ext uri="{FF2B5EF4-FFF2-40B4-BE49-F238E27FC236}">
                <a16:creationId xmlns:a16="http://schemas.microsoft.com/office/drawing/2014/main" id="{ABAB63A9-7071-4211-4568-B3C2C7A448D2}"/>
              </a:ext>
            </a:extLst>
          </p:cNvPr>
          <p:cNvSpPr>
            <a:spLocks noGrp="1"/>
          </p:cNvSpPr>
          <p:nvPr>
            <p:ph sz="quarter" idx="15"/>
          </p:nvPr>
        </p:nvSpPr>
        <p:spPr>
          <a:xfrm>
            <a:off x="594360" y="2501597"/>
            <a:ext cx="10363200" cy="3597275"/>
          </a:xfrm>
        </p:spPr>
        <p:txBody>
          <a:bodyPr/>
          <a:lstStyle/>
          <a:p>
            <a:pPr marR="0" lvl="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Know the rules and understand what you need to do to maintain your status.</a:t>
            </a:r>
          </a:p>
          <a:p>
            <a:pPr marL="800100" marR="0" lvl="1" indent="-34290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Enroll Full-Time.</a:t>
            </a:r>
          </a:p>
          <a:p>
            <a:pPr marL="800100" marR="0" lvl="1" indent="-342900">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Request and obtain </a:t>
            </a:r>
            <a:r>
              <a:rPr lang="en-US" kern="100" dirty="0">
                <a:latin typeface="Aptos" panose="020B0004020202020204" pitchFamily="34" charset="0"/>
                <a:ea typeface="Aptos" panose="020B0004020202020204" pitchFamily="34" charset="0"/>
                <a:cs typeface="Times New Roman" panose="02020603050405020304" pitchFamily="18" charset="0"/>
              </a:rPr>
              <a:t>r</a:t>
            </a:r>
            <a:r>
              <a:rPr lang="en-US" kern="100" dirty="0">
                <a:effectLst/>
                <a:latin typeface="Aptos" panose="020B0004020202020204" pitchFamily="34" charset="0"/>
                <a:ea typeface="Aptos" panose="020B0004020202020204" pitchFamily="34" charset="0"/>
                <a:cs typeface="Times New Roman" panose="02020603050405020304" pitchFamily="18" charset="0"/>
              </a:rPr>
              <a:t>educed course load approval IN ADVANCE.</a:t>
            </a:r>
          </a:p>
          <a:p>
            <a:pPr marL="800100" marR="0" lvl="1" indent="-342900">
              <a:lnSpc>
                <a:spcPct val="107000"/>
              </a:lnSpc>
            </a:pPr>
            <a:r>
              <a:rPr lang="en-US" kern="100" dirty="0">
                <a:latin typeface="Aptos" panose="020B0004020202020204" pitchFamily="34" charset="0"/>
                <a:ea typeface="Aptos" panose="020B0004020202020204" pitchFamily="34" charset="0"/>
                <a:cs typeface="Times New Roman" panose="02020603050405020304" pitchFamily="18" charset="0"/>
              </a:rPr>
              <a:t>Engage only in authorized </a:t>
            </a:r>
            <a:r>
              <a:rPr lang="en-US" kern="100" dirty="0">
                <a:effectLst/>
                <a:latin typeface="Aptos" panose="020B0004020202020204" pitchFamily="34" charset="0"/>
                <a:ea typeface="Aptos" panose="020B0004020202020204" pitchFamily="34" charset="0"/>
                <a:cs typeface="Times New Roman" panose="02020603050405020304" pitchFamily="18" charset="0"/>
              </a:rPr>
              <a:t>employment</a:t>
            </a:r>
            <a:r>
              <a:rPr lang="en-US" kern="100" dirty="0">
                <a:latin typeface="Aptos" panose="020B0004020202020204" pitchFamily="34" charset="0"/>
                <a:ea typeface="Aptos" panose="020B0004020202020204" pitchFamily="34" charset="0"/>
                <a:cs typeface="Times New Roman" panose="02020603050405020304" pitchFamily="18" charset="0"/>
              </a:rPr>
              <a:t>.</a:t>
            </a:r>
          </a:p>
          <a:p>
            <a:pPr marL="800100" marR="0" lvl="1" indent="-342900">
              <a:lnSpc>
                <a:spcPct val="107000"/>
              </a:lnSpc>
            </a:pPr>
            <a:r>
              <a:rPr lang="en-US" kern="100" dirty="0">
                <a:latin typeface="Aptos" panose="020B0004020202020204" pitchFamily="34" charset="0"/>
                <a:ea typeface="Aptos" panose="020B0004020202020204" pitchFamily="34" charset="0"/>
                <a:cs typeface="Times New Roman" panose="02020603050405020304" pitchFamily="18" charset="0"/>
              </a:rPr>
              <a:t>No </a:t>
            </a:r>
            <a:r>
              <a:rPr lang="en-US" kern="100" dirty="0">
                <a:effectLst/>
                <a:latin typeface="Aptos" panose="020B0004020202020204" pitchFamily="34" charset="0"/>
                <a:ea typeface="Aptos" panose="020B0004020202020204" pitchFamily="34" charset="0"/>
                <a:cs typeface="Times New Roman" panose="02020603050405020304" pitchFamily="18" charset="0"/>
              </a:rPr>
              <a:t>Marijuana</a:t>
            </a:r>
            <a:r>
              <a:rPr lang="en-US" kern="100" dirty="0">
                <a:latin typeface="Aptos" panose="020B0004020202020204" pitchFamily="34" charset="0"/>
                <a:ea typeface="Aptos" panose="020B0004020202020204" pitchFamily="34" charset="0"/>
                <a:cs typeface="Times New Roman" panose="02020603050405020304" pitchFamily="18"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While Colorado </a:t>
            </a:r>
            <a:r>
              <a:rPr lang="en-US" kern="100" dirty="0">
                <a:latin typeface="Aptos" panose="020B0004020202020204" pitchFamily="34" charset="0"/>
                <a:ea typeface="Aptos" panose="020B0004020202020204" pitchFamily="34" charset="0"/>
                <a:cs typeface="Times New Roman" panose="02020603050405020304" pitchFamily="18" charset="0"/>
              </a:rPr>
              <a:t>allows</a:t>
            </a:r>
            <a:r>
              <a:rPr lang="en-US" kern="100" dirty="0">
                <a:effectLst/>
                <a:latin typeface="Aptos" panose="020B0004020202020204" pitchFamily="34" charset="0"/>
                <a:ea typeface="Aptos" panose="020B0004020202020204" pitchFamily="34" charset="0"/>
                <a:cs typeface="Times New Roman" panose="02020603050405020304" pitchFamily="18" charset="0"/>
              </a:rPr>
              <a:t> use/possession, federal law prohibits it.  </a:t>
            </a:r>
            <a:endParaRPr lang="en-US" kern="100" dirty="0">
              <a:effectLst/>
              <a:latin typeface="+mj-lt"/>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51959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1733-A9B5-C04A-DC6C-6BD438ABAFD1}"/>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200465BB-ACB4-0F2E-282C-54EF21A6D19B}"/>
              </a:ext>
            </a:extLst>
          </p:cNvPr>
          <p:cNvSpPr>
            <a:spLocks noGrp="1"/>
          </p:cNvSpPr>
          <p:nvPr>
            <p:ph sz="quarter" idx="13"/>
          </p:nvPr>
        </p:nvSpPr>
        <p:spPr/>
        <p:txBody>
          <a:bodyPr>
            <a:normAutofit/>
          </a:bodyPr>
          <a:lstStyle/>
          <a:p>
            <a:pPr marL="457200" lvl="1" indent="0">
              <a:lnSpc>
                <a:spcPct val="107000"/>
              </a:lnSpc>
              <a:buNone/>
            </a:pPr>
            <a:r>
              <a:rPr lang="en-US" sz="1600" i="1" kern="100" dirty="0">
                <a:latin typeface="Aptos" panose="020B0004020202020204" pitchFamily="34" charset="0"/>
                <a:ea typeface="Aptos" panose="020B0004020202020204" pitchFamily="34" charset="0"/>
                <a:cs typeface="Times New Roman" panose="02020603050405020304" pitchFamily="18" charset="0"/>
              </a:rPr>
              <a:t>Any e</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mployment while you are in F-1 or J-1 status is likely to receive more scrutiny.  Now may not be the time to take unnecessary risks.</a:t>
            </a:r>
          </a:p>
          <a:p>
            <a:pPr marL="457200" lvl="1" indent="0">
              <a:lnSpc>
                <a:spcPct val="107000"/>
              </a:lnSpc>
              <a:buNone/>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On-campus employment</a:t>
            </a:r>
          </a:p>
          <a:p>
            <a:pPr marL="742950" lvl="1" indent="-285750">
              <a:lnSpc>
                <a:spcPct val="107000"/>
              </a:lnSpc>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Accept only positions that meet the definition of on-campus employment.  </a:t>
            </a:r>
          </a:p>
          <a:p>
            <a:pPr marL="742950" lvl="1" indent="-285750">
              <a:lnSpc>
                <a:spcPct val="107000"/>
              </a:lnSpc>
            </a:pPr>
            <a:r>
              <a:rPr lang="en-US" sz="1600" kern="100" dirty="0">
                <a:latin typeface="Aptos" panose="020B0004020202020204" pitchFamily="34" charset="0"/>
                <a:ea typeface="Aptos" panose="020B0004020202020204" pitchFamily="34" charset="0"/>
                <a:cs typeface="Times New Roman" panose="02020603050405020304" pitchFamily="18" charset="0"/>
              </a:rPr>
              <a:t>This definition may be different depending on your specific school/campus.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lnSpc>
                <a:spcPct val="107000"/>
              </a:lnSpc>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20 hour/week limit while school is in session.  Take </a:t>
            </a:r>
            <a:r>
              <a:rPr lang="en-US" sz="1600" kern="100" dirty="0">
                <a:latin typeface="Aptos" panose="020B0004020202020204" pitchFamily="34" charset="0"/>
                <a:ea typeface="Aptos" panose="020B0004020202020204" pitchFamily="34" charset="0"/>
                <a:cs typeface="Times New Roman" panose="02020603050405020304" pitchFamily="18" charset="0"/>
              </a:rPr>
              <a:t>this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seriously and track your own hours.</a:t>
            </a:r>
          </a:p>
        </p:txBody>
      </p:sp>
    </p:spTree>
    <p:extLst>
      <p:ext uri="{BB962C8B-B14F-4D97-AF65-F5344CB8AC3E}">
        <p14:creationId xmlns:p14="http://schemas.microsoft.com/office/powerpoint/2010/main" val="291874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2D59-DE78-A381-B560-5F3130BF7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E21AD-2118-8E3B-F4BA-0AD6F5787152}"/>
              </a:ext>
            </a:extLst>
          </p:cNvPr>
          <p:cNvSpPr>
            <a:spLocks noGrp="1"/>
          </p:cNvSpPr>
          <p:nvPr>
            <p:ph type="title"/>
          </p:nvPr>
        </p:nvSpPr>
        <p:spPr>
          <a:xfrm>
            <a:off x="594360" y="202400"/>
            <a:ext cx="10972800" cy="1570325"/>
          </a:xfrm>
        </p:spPr>
        <p:txBody>
          <a:bodyPr anchor="b">
            <a:normAutofit/>
          </a:bodyPr>
          <a:lstStyle/>
          <a:p>
            <a:r>
              <a:rPr lang="en-US" dirty="0"/>
              <a:t>Employment</a:t>
            </a:r>
          </a:p>
        </p:txBody>
      </p:sp>
      <p:graphicFrame>
        <p:nvGraphicFramePr>
          <p:cNvPr id="5" name="Content Placeholder 2">
            <a:extLst>
              <a:ext uri="{FF2B5EF4-FFF2-40B4-BE49-F238E27FC236}">
                <a16:creationId xmlns:a16="http://schemas.microsoft.com/office/drawing/2014/main" id="{8B481592-0E5A-DAA1-05BE-3C2319615C43}"/>
              </a:ext>
            </a:extLst>
          </p:cNvPr>
          <p:cNvGraphicFramePr>
            <a:graphicFrameLocks noGrp="1"/>
          </p:cNvGraphicFramePr>
          <p:nvPr>
            <p:ph type="tbl" sz="quarter" idx="10"/>
            <p:extLst>
              <p:ext uri="{D42A27DB-BD31-4B8C-83A1-F6EECF244321}">
                <p14:modId xmlns:p14="http://schemas.microsoft.com/office/powerpoint/2010/main" val="312247466"/>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61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0398-BCC9-CBEA-0018-107EF970E6E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4B4DC1-D329-C18F-88FE-AEC3E3880D21}"/>
              </a:ext>
            </a:extLst>
          </p:cNvPr>
          <p:cNvSpPr>
            <a:spLocks noGrp="1"/>
          </p:cNvSpPr>
          <p:nvPr>
            <p:ph type="ctrTitle"/>
          </p:nvPr>
        </p:nvSpPr>
        <p:spPr>
          <a:xfrm>
            <a:off x="6309905" y="522797"/>
            <a:ext cx="5486400" cy="3291840"/>
          </a:xfrm>
        </p:spPr>
        <p:txBody>
          <a:bodyPr/>
          <a:lstStyle/>
          <a:p>
            <a:r>
              <a:rPr lang="en-US" dirty="0"/>
              <a:t>Within the Next Year</a:t>
            </a:r>
          </a:p>
        </p:txBody>
      </p:sp>
      <p:sp>
        <p:nvSpPr>
          <p:cNvPr id="4" name="Text Placeholder 3">
            <a:extLst>
              <a:ext uri="{FF2B5EF4-FFF2-40B4-BE49-F238E27FC236}">
                <a16:creationId xmlns:a16="http://schemas.microsoft.com/office/drawing/2014/main" id="{67424704-CAEF-5713-8C84-32AAA3DA6D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8233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E731-7CFF-5364-501E-17E12102143F}"/>
              </a:ext>
            </a:extLst>
          </p:cNvPr>
          <p:cNvSpPr>
            <a:spLocks noGrp="1"/>
          </p:cNvSpPr>
          <p:nvPr>
            <p:ph type="title"/>
          </p:nvPr>
        </p:nvSpPr>
        <p:spPr/>
        <p:txBody>
          <a:bodyPr/>
          <a:lstStyle/>
          <a:p>
            <a:r>
              <a:rPr lang="en-US" dirty="0"/>
              <a:t>Your Presenters</a:t>
            </a:r>
          </a:p>
        </p:txBody>
      </p:sp>
      <p:sp>
        <p:nvSpPr>
          <p:cNvPr id="3" name="Content Placeholder 2">
            <a:extLst>
              <a:ext uri="{FF2B5EF4-FFF2-40B4-BE49-F238E27FC236}">
                <a16:creationId xmlns:a16="http://schemas.microsoft.com/office/drawing/2014/main" id="{5E20BAB2-2956-EC14-8BE6-A455E8923F10}"/>
              </a:ext>
            </a:extLst>
          </p:cNvPr>
          <p:cNvSpPr>
            <a:spLocks noGrp="1"/>
          </p:cNvSpPr>
          <p:nvPr>
            <p:ph sz="quarter" idx="13"/>
          </p:nvPr>
        </p:nvSpPr>
        <p:spPr>
          <a:xfrm>
            <a:off x="594359" y="2281918"/>
            <a:ext cx="8199784" cy="3708517"/>
          </a:xfrm>
        </p:spPr>
        <p:txBody>
          <a:bodyPr>
            <a:normAutofit/>
          </a:bodyPr>
          <a:lstStyle/>
          <a:p>
            <a:r>
              <a:rPr lang="en-US" dirty="0"/>
              <a:t>Brad Hendrick, Attorney, Caplan &amp; Earnest LLC </a:t>
            </a:r>
            <a:r>
              <a:rPr lang="en-US" dirty="0">
                <a:hlinkClick r:id="rId3"/>
              </a:rPr>
              <a:t>bhendrick@celaw.com</a:t>
            </a:r>
            <a:r>
              <a:rPr lang="en-US" dirty="0"/>
              <a:t> | (303) 443-8010</a:t>
            </a:r>
          </a:p>
          <a:p>
            <a:r>
              <a:rPr lang="en-US" dirty="0"/>
              <a:t>Breanne P. Johnson, Attorney, Curray York &amp; Associates, LLC  </a:t>
            </a:r>
            <a:r>
              <a:rPr lang="en-US" dirty="0">
                <a:hlinkClick r:id="rId4"/>
              </a:rPr>
              <a:t>Breanne.johnson@cyavisalaw.com</a:t>
            </a:r>
            <a:r>
              <a:rPr lang="en-US" dirty="0"/>
              <a:t> | (303) 407-4100 ext. 319</a:t>
            </a:r>
          </a:p>
          <a:p>
            <a:r>
              <a:rPr lang="en-US" dirty="0"/>
              <a:t>Kristin A. Knudson, Senior Attorney, Knudson &amp; Associates       </a:t>
            </a:r>
            <a:r>
              <a:rPr lang="en-US" dirty="0">
                <a:hlinkClick r:id="rId5"/>
              </a:rPr>
              <a:t>kristin@knudsonandassociates.com</a:t>
            </a:r>
            <a:r>
              <a:rPr lang="en-US" dirty="0"/>
              <a:t> | (303) 974-7758</a:t>
            </a:r>
          </a:p>
          <a:p>
            <a:pPr marL="0" indent="0">
              <a:buNone/>
            </a:pPr>
            <a:endParaRPr lang="en-US" dirty="0"/>
          </a:p>
        </p:txBody>
      </p:sp>
    </p:spTree>
    <p:extLst>
      <p:ext uri="{BB962C8B-B14F-4D97-AF65-F5344CB8AC3E}">
        <p14:creationId xmlns:p14="http://schemas.microsoft.com/office/powerpoint/2010/main" val="268260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A158AF-A639-936F-4597-9C95711DD467}"/>
              </a:ext>
            </a:extLst>
          </p:cNvPr>
          <p:cNvSpPr>
            <a:spLocks noGrp="1"/>
          </p:cNvSpPr>
          <p:nvPr>
            <p:ph type="title"/>
          </p:nvPr>
        </p:nvSpPr>
        <p:spPr>
          <a:xfrm>
            <a:off x="594360" y="189572"/>
            <a:ext cx="6787747" cy="1593507"/>
          </a:xfrm>
        </p:spPr>
        <p:txBody>
          <a:bodyPr anchor="b">
            <a:normAutofit/>
          </a:bodyPr>
          <a:lstStyle/>
          <a:p>
            <a:r>
              <a:rPr lang="en-US" dirty="0"/>
              <a:t>Changes of Status</a:t>
            </a:r>
          </a:p>
        </p:txBody>
      </p:sp>
      <p:sp>
        <p:nvSpPr>
          <p:cNvPr id="5" name="Content Placeholder 4">
            <a:extLst>
              <a:ext uri="{FF2B5EF4-FFF2-40B4-BE49-F238E27FC236}">
                <a16:creationId xmlns:a16="http://schemas.microsoft.com/office/drawing/2014/main" id="{2811D888-71B1-EE8D-BC9F-6F6AD4E12A82}"/>
              </a:ext>
            </a:extLst>
          </p:cNvPr>
          <p:cNvSpPr>
            <a:spLocks noGrp="1"/>
          </p:cNvSpPr>
          <p:nvPr>
            <p:ph sz="quarter" idx="13"/>
          </p:nvPr>
        </p:nvSpPr>
        <p:spPr>
          <a:xfrm>
            <a:off x="594359" y="2281918"/>
            <a:ext cx="6787747" cy="3708517"/>
          </a:xfrm>
        </p:spPr>
        <p:txBody>
          <a:bodyPr>
            <a:normAutofit/>
          </a:bodyPr>
          <a:lstStyle/>
          <a:p>
            <a:r>
              <a:rPr lang="en-US" dirty="0"/>
              <a:t>Those in more “vulnerable” immigration statuses, to include DACA, TPS, and humanitarian parole, should explore options to legally change their status.</a:t>
            </a:r>
          </a:p>
          <a:p>
            <a:r>
              <a:rPr lang="en-US" dirty="0"/>
              <a:t>If you are in F-1 status and on OPT, will your employer consider sponsoring you for an H-1B?</a:t>
            </a:r>
          </a:p>
          <a:p>
            <a:r>
              <a:rPr lang="en-US" dirty="0"/>
              <a:t>If you have an H-1B, would your employer consider sponsoring you for permanent residency?</a:t>
            </a:r>
          </a:p>
          <a:p>
            <a:r>
              <a:rPr lang="en-US" dirty="0"/>
              <a:t>Do you have family-based options?</a:t>
            </a:r>
          </a:p>
        </p:txBody>
      </p:sp>
    </p:spTree>
    <p:extLst>
      <p:ext uri="{BB962C8B-B14F-4D97-AF65-F5344CB8AC3E}">
        <p14:creationId xmlns:p14="http://schemas.microsoft.com/office/powerpoint/2010/main" val="290375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41CD-4418-D095-09B9-6BEBC84EBE06}"/>
              </a:ext>
            </a:extLst>
          </p:cNvPr>
          <p:cNvSpPr>
            <a:spLocks noGrp="1"/>
          </p:cNvSpPr>
          <p:nvPr>
            <p:ph type="title"/>
          </p:nvPr>
        </p:nvSpPr>
        <p:spPr/>
        <p:txBody>
          <a:bodyPr/>
          <a:lstStyle/>
          <a:p>
            <a:r>
              <a:rPr lang="en-US" dirty="0"/>
              <a:t>Longer Timelines, Greater Costs, Less Certainty</a:t>
            </a:r>
          </a:p>
        </p:txBody>
      </p:sp>
      <p:sp>
        <p:nvSpPr>
          <p:cNvPr id="3" name="Content Placeholder 2">
            <a:extLst>
              <a:ext uri="{FF2B5EF4-FFF2-40B4-BE49-F238E27FC236}">
                <a16:creationId xmlns:a16="http://schemas.microsoft.com/office/drawing/2014/main" id="{AAB3831F-D403-3781-D34D-7FE42D70AAD5}"/>
              </a:ext>
            </a:extLst>
          </p:cNvPr>
          <p:cNvSpPr>
            <a:spLocks noGrp="1"/>
          </p:cNvSpPr>
          <p:nvPr>
            <p:ph sz="quarter" idx="13"/>
          </p:nvPr>
        </p:nvSpPr>
        <p:spPr/>
        <p:txBody>
          <a:bodyPr/>
          <a:lstStyle/>
          <a:p>
            <a:pPr>
              <a:lnSpc>
                <a:spcPct val="107000"/>
              </a:lnSpc>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International students should anticipate greater uncertainty with respect to immigration-related processes.</a:t>
            </a:r>
          </a:p>
          <a:p>
            <a:pPr>
              <a:lnSpc>
                <a:spcPct val="107000"/>
              </a:lnSpc>
            </a:pPr>
            <a:r>
              <a:rPr lang="en-US" sz="1800" b="0" kern="100" dirty="0">
                <a:latin typeface="Aptos" panose="020B0004020202020204" pitchFamily="34" charset="0"/>
                <a:ea typeface="Aptos" panose="020B0004020202020204" pitchFamily="34" charset="0"/>
                <a:cs typeface="Times New Roman" panose="02020603050405020304" pitchFamily="18" charset="0"/>
              </a:rPr>
              <a:t>They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should prepare for additional costs, including for engaging immigration counsel and premium processing fees.</a:t>
            </a:r>
          </a:p>
          <a:p>
            <a:pPr>
              <a:lnSpc>
                <a:spcPct val="107000"/>
              </a:lnSpc>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Applications for immigration benefits like changes of status, OPT, and reinstatement that require USCIS review/approval will likely take longer and be subject to greater scrutiny.</a:t>
            </a:r>
          </a:p>
          <a:p>
            <a:endParaRPr lang="en-US" dirty="0"/>
          </a:p>
        </p:txBody>
      </p:sp>
    </p:spTree>
    <p:extLst>
      <p:ext uri="{BB962C8B-B14F-4D97-AF65-F5344CB8AC3E}">
        <p14:creationId xmlns:p14="http://schemas.microsoft.com/office/powerpoint/2010/main" val="117596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37D5-59CD-050D-7823-FA3618FA25CD}"/>
              </a:ext>
            </a:extLst>
          </p:cNvPr>
          <p:cNvSpPr>
            <a:spLocks noGrp="1"/>
          </p:cNvSpPr>
          <p:nvPr>
            <p:ph type="title"/>
          </p:nvPr>
        </p:nvSpPr>
        <p:spPr/>
        <p:txBody>
          <a:bodyPr/>
          <a:lstStyle/>
          <a:p>
            <a:r>
              <a:rPr lang="en-US" dirty="0"/>
              <a:t>Travel </a:t>
            </a:r>
          </a:p>
        </p:txBody>
      </p:sp>
      <p:sp>
        <p:nvSpPr>
          <p:cNvPr id="3" name="Content Placeholder 2">
            <a:extLst>
              <a:ext uri="{FF2B5EF4-FFF2-40B4-BE49-F238E27FC236}">
                <a16:creationId xmlns:a16="http://schemas.microsoft.com/office/drawing/2014/main" id="{E1BC1B6F-ABC7-8064-C033-E2EECC8DEAC6}"/>
              </a:ext>
            </a:extLst>
          </p:cNvPr>
          <p:cNvSpPr>
            <a:spLocks noGrp="1"/>
          </p:cNvSpPr>
          <p:nvPr>
            <p:ph sz="quarter" idx="13"/>
          </p:nvPr>
        </p:nvSpPr>
        <p:spPr/>
        <p:txBody>
          <a:bodyPr/>
          <a:lstStyle/>
          <a:p>
            <a:r>
              <a:rPr lang="en-US" sz="2000" dirty="0">
                <a:latin typeface="Aptos" panose="020B0004020202020204" pitchFamily="34" charset="0"/>
              </a:rPr>
              <a:t>Reentry into the U.S. following international travel could become more time-consuming with greater scrutiny.</a:t>
            </a:r>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While international students in F and J status are likely to be exempted from outright barriers to entry (e.g., Muslim bans), these restrictions can contribute to an environment that may initially feel </a:t>
            </a:r>
            <a:r>
              <a:rPr lang="en-US" sz="2000" kern="100" dirty="0">
                <a:latin typeface="Aptos" panose="020B0004020202020204" pitchFamily="34" charset="0"/>
                <a:ea typeface="Aptos" panose="020B0004020202020204" pitchFamily="34" charset="0"/>
                <a:cs typeface="Times New Roman" panose="02020603050405020304" pitchFamily="18" charset="0"/>
              </a:rPr>
              <a:t>less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welcoming.  </a:t>
            </a:r>
          </a:p>
          <a:p>
            <a:endParaRPr lang="en-US" dirty="0"/>
          </a:p>
        </p:txBody>
      </p:sp>
    </p:spTree>
    <p:extLst>
      <p:ext uri="{BB962C8B-B14F-4D97-AF65-F5344CB8AC3E}">
        <p14:creationId xmlns:p14="http://schemas.microsoft.com/office/powerpoint/2010/main" val="407735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B470-A243-C3D0-A9D5-6B4FBDE7E85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010BE6-EDC1-662F-1956-554555632B1E}"/>
              </a:ext>
            </a:extLst>
          </p:cNvPr>
          <p:cNvSpPr>
            <a:spLocks noGrp="1"/>
          </p:cNvSpPr>
          <p:nvPr>
            <p:ph type="ctrTitle"/>
          </p:nvPr>
        </p:nvSpPr>
        <p:spPr>
          <a:xfrm>
            <a:off x="6309905" y="522797"/>
            <a:ext cx="5486400" cy="3291840"/>
          </a:xfrm>
        </p:spPr>
        <p:txBody>
          <a:bodyPr/>
          <a:lstStyle/>
          <a:p>
            <a:r>
              <a:rPr lang="en-US" dirty="0"/>
              <a:t>Longer-Term Considerations</a:t>
            </a:r>
          </a:p>
        </p:txBody>
      </p:sp>
      <p:sp>
        <p:nvSpPr>
          <p:cNvPr id="4" name="Text Placeholder 3">
            <a:extLst>
              <a:ext uri="{FF2B5EF4-FFF2-40B4-BE49-F238E27FC236}">
                <a16:creationId xmlns:a16="http://schemas.microsoft.com/office/drawing/2014/main" id="{AC52BB92-3F29-CFB3-9180-5F92126583C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04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5FDF5-5458-33A1-C780-81AD97348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331C6-D056-7B0D-3432-77E98A1CE2B8}"/>
              </a:ext>
            </a:extLst>
          </p:cNvPr>
          <p:cNvSpPr>
            <a:spLocks noGrp="1"/>
          </p:cNvSpPr>
          <p:nvPr>
            <p:ph type="title"/>
          </p:nvPr>
        </p:nvSpPr>
        <p:spPr>
          <a:xfrm>
            <a:off x="594360" y="198408"/>
            <a:ext cx="10972800" cy="1574317"/>
          </a:xfrm>
        </p:spPr>
        <p:txBody>
          <a:bodyPr/>
          <a:lstStyle/>
          <a:p>
            <a:r>
              <a:rPr lang="en-US" dirty="0"/>
              <a:t>We Don’t Know What Will Happen</a:t>
            </a:r>
          </a:p>
        </p:txBody>
      </p:sp>
      <p:sp>
        <p:nvSpPr>
          <p:cNvPr id="3" name="Content Placeholder 2">
            <a:extLst>
              <a:ext uri="{FF2B5EF4-FFF2-40B4-BE49-F238E27FC236}">
                <a16:creationId xmlns:a16="http://schemas.microsoft.com/office/drawing/2014/main" id="{6F15B8BD-7962-3AD9-A7B3-16638C28E982}"/>
              </a:ext>
            </a:extLst>
          </p:cNvPr>
          <p:cNvSpPr>
            <a:spLocks noGrp="1"/>
          </p:cNvSpPr>
          <p:nvPr>
            <p:ph sz="quarter" idx="13"/>
          </p:nvPr>
        </p:nvSpPr>
        <p:spPr>
          <a:xfrm>
            <a:off x="595523" y="2676525"/>
            <a:ext cx="10797155" cy="3597470"/>
          </a:xfrm>
        </p:spPr>
        <p:txBody>
          <a:bodyPr>
            <a:normAutofit/>
          </a:bodyPr>
          <a:lstStyle/>
          <a:p>
            <a:r>
              <a:rPr lang="en-US" i="1" dirty="0"/>
              <a:t>We do know what happened during the previous Trump Administration.  </a:t>
            </a:r>
          </a:p>
          <a:p>
            <a:endParaRPr lang="en-US" i="1" dirty="0"/>
          </a:p>
          <a:p>
            <a:pPr marL="514350" lvl="1" indent="-171450" algn="l" rtl="0">
              <a:lnSpc>
                <a:spcPct val="100000"/>
              </a:lnSpc>
              <a:spcBef>
                <a:spcPts val="300"/>
              </a:spcBef>
              <a:spcAft>
                <a:spcPts val="0"/>
              </a:spcAft>
              <a:buClr>
                <a:schemeClr val="dk1"/>
              </a:buClr>
              <a:buSzPts val="1800"/>
              <a:buChar char="•"/>
            </a:pPr>
            <a:r>
              <a:rPr lang="en-US" dirty="0"/>
              <a:t>Travel Bans/prohibitions on entry targeting specific groups</a:t>
            </a:r>
          </a:p>
          <a:p>
            <a:pPr marL="514350" lvl="1" indent="-171450" algn="l" rtl="0">
              <a:lnSpc>
                <a:spcPct val="100000"/>
              </a:lnSpc>
              <a:spcBef>
                <a:spcPts val="300"/>
              </a:spcBef>
              <a:spcAft>
                <a:spcPts val="0"/>
              </a:spcAft>
              <a:buClr>
                <a:schemeClr val="dk1"/>
              </a:buClr>
              <a:buSzPts val="1800"/>
              <a:buChar char="•"/>
            </a:pPr>
            <a:r>
              <a:rPr lang="en-US" dirty="0"/>
              <a:t>Increased Requests for Evidence (RFEs) and denials of petitions and applications</a:t>
            </a:r>
          </a:p>
          <a:p>
            <a:pPr marL="514350" lvl="1" indent="-171450" algn="l" rtl="0">
              <a:lnSpc>
                <a:spcPct val="100000"/>
              </a:lnSpc>
              <a:spcBef>
                <a:spcPts val="300"/>
              </a:spcBef>
              <a:spcAft>
                <a:spcPts val="0"/>
              </a:spcAft>
              <a:buSzPts val="1800"/>
              <a:buChar char="•"/>
            </a:pPr>
            <a:r>
              <a:rPr lang="en-US" dirty="0"/>
              <a:t>Increased scrutiny/security vetting at consulates and USCIS</a:t>
            </a:r>
          </a:p>
          <a:p>
            <a:pPr marL="514350" lvl="1" indent="-171450" algn="l" rtl="0">
              <a:lnSpc>
                <a:spcPct val="100000"/>
              </a:lnSpc>
              <a:spcBef>
                <a:spcPts val="300"/>
              </a:spcBef>
              <a:spcAft>
                <a:spcPts val="0"/>
              </a:spcAft>
              <a:buSzPts val="1800"/>
              <a:buChar char="•"/>
            </a:pPr>
            <a:r>
              <a:rPr lang="en-US" dirty="0"/>
              <a:t>China Initiative</a:t>
            </a:r>
          </a:p>
          <a:p>
            <a:pPr marL="514350" lvl="1" indent="-171450" algn="l" rtl="0">
              <a:lnSpc>
                <a:spcPct val="100000"/>
              </a:lnSpc>
              <a:spcBef>
                <a:spcPts val="300"/>
              </a:spcBef>
              <a:spcAft>
                <a:spcPts val="0"/>
              </a:spcAft>
              <a:buSzPts val="1800"/>
              <a:buChar char="•"/>
            </a:pPr>
            <a:r>
              <a:rPr lang="en-US" dirty="0"/>
              <a:t>Public Charge Rule</a:t>
            </a:r>
          </a:p>
          <a:p>
            <a:pPr marL="514350" lvl="1" indent="-171450" algn="l" rtl="0">
              <a:lnSpc>
                <a:spcPct val="100000"/>
              </a:lnSpc>
              <a:spcBef>
                <a:spcPts val="300"/>
              </a:spcBef>
              <a:spcAft>
                <a:spcPts val="0"/>
              </a:spcAft>
              <a:buClr>
                <a:schemeClr val="dk1"/>
              </a:buClr>
              <a:buSzPts val="18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Increased funding for and focus on enforcement</a:t>
            </a:r>
            <a:endParaRPr lang="en-US" dirty="0"/>
          </a:p>
          <a:p>
            <a:endParaRPr lang="en-US" i="1" dirty="0"/>
          </a:p>
          <a:p>
            <a:endParaRPr lang="en-US" i="1" dirty="0"/>
          </a:p>
        </p:txBody>
      </p:sp>
    </p:spTree>
    <p:extLst>
      <p:ext uri="{BB962C8B-B14F-4D97-AF65-F5344CB8AC3E}">
        <p14:creationId xmlns:p14="http://schemas.microsoft.com/office/powerpoint/2010/main" val="388727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063490" cy="2354026"/>
          </a:xfrm>
        </p:spPr>
        <p:txBody>
          <a:bodyPr anchor="b">
            <a:normAutofit/>
          </a:bodyPr>
          <a:lstStyle/>
          <a:p>
            <a:r>
              <a:rPr lang="en-US" dirty="0"/>
              <a:t>Navigating Change</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94360" y="3279579"/>
            <a:ext cx="5044440" cy="2994415"/>
          </a:xfrm>
        </p:spPr>
        <p:txBody>
          <a:bodyPr>
            <a:normAutofit/>
          </a:bodyPr>
          <a:lstStyle/>
          <a:p>
            <a:r>
              <a:rPr lang="en-US" dirty="0"/>
              <a:t>The same change can have both positive and negative aspects at the same time.</a:t>
            </a:r>
          </a:p>
          <a:p>
            <a:r>
              <a:rPr lang="en-US" dirty="0"/>
              <a:t>Even positive change can be disruptive.</a:t>
            </a:r>
          </a:p>
          <a:p>
            <a:r>
              <a:rPr lang="en-US" dirty="0"/>
              <a:t>Your goal should be to understand what is happening and how it will impact you.</a:t>
            </a:r>
          </a:p>
        </p:txBody>
      </p:sp>
      <p:pic>
        <p:nvPicPr>
          <p:cNvPr id="7" name="Picture Placeholder 6">
            <a:extLst>
              <a:ext uri="{FF2B5EF4-FFF2-40B4-BE49-F238E27FC236}">
                <a16:creationId xmlns:a16="http://schemas.microsoft.com/office/drawing/2014/main" id="{A00E9D2C-7858-9AE3-5BA8-8A0CB013CA34}"/>
              </a:ext>
            </a:extLst>
          </p:cNvPr>
          <p:cNvPicPr>
            <a:picLocks noGrp="1" noChangeAspect="1"/>
          </p:cNvPicPr>
          <p:nvPr>
            <p:ph type="pic" sz="quarter" idx="15"/>
          </p:nvPr>
        </p:nvPicPr>
        <p:blipFill>
          <a:blip r:embed="rId3"/>
          <a:stretch/>
        </p:blipFill>
        <p:spPr>
          <a:xfrm>
            <a:off x="6096000" y="2434788"/>
            <a:ext cx="6118225" cy="1988424"/>
          </a:xfrm>
          <a:prstGeom prst="rect">
            <a:avLst/>
          </a:prstGeom>
          <a:noFill/>
        </p:spPr>
      </p:pic>
    </p:spTree>
    <p:extLst>
      <p:ext uri="{BB962C8B-B14F-4D97-AF65-F5344CB8AC3E}">
        <p14:creationId xmlns:p14="http://schemas.microsoft.com/office/powerpoint/2010/main" val="29836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F097-9FBF-1455-CD51-CD6DD2188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E1609-C2DC-13E2-B6CB-1FE3B1FBFEAD}"/>
              </a:ext>
            </a:extLst>
          </p:cNvPr>
          <p:cNvSpPr>
            <a:spLocks noGrp="1"/>
          </p:cNvSpPr>
          <p:nvPr>
            <p:ph type="title"/>
          </p:nvPr>
        </p:nvSpPr>
        <p:spPr>
          <a:xfrm>
            <a:off x="594360" y="198408"/>
            <a:ext cx="10972800" cy="1574317"/>
          </a:xfrm>
        </p:spPr>
        <p:txBody>
          <a:bodyPr/>
          <a:lstStyle/>
          <a:p>
            <a:r>
              <a:rPr lang="en-US" dirty="0"/>
              <a:t>The Wrong Help Can Hurt</a:t>
            </a:r>
          </a:p>
        </p:txBody>
      </p:sp>
      <p:sp>
        <p:nvSpPr>
          <p:cNvPr id="3" name="Content Placeholder 2">
            <a:extLst>
              <a:ext uri="{FF2B5EF4-FFF2-40B4-BE49-F238E27FC236}">
                <a16:creationId xmlns:a16="http://schemas.microsoft.com/office/drawing/2014/main" id="{2CF9D380-B7D9-A1B6-F721-44F277A81532}"/>
              </a:ext>
            </a:extLst>
          </p:cNvPr>
          <p:cNvSpPr>
            <a:spLocks noGrp="1"/>
          </p:cNvSpPr>
          <p:nvPr>
            <p:ph sz="quarter" idx="13"/>
          </p:nvPr>
        </p:nvSpPr>
        <p:spPr>
          <a:xfrm>
            <a:off x="595523" y="2676525"/>
            <a:ext cx="5500477" cy="3597470"/>
          </a:xfrm>
        </p:spPr>
        <p:txBody>
          <a:bodyPr>
            <a:normAutofit fontScale="85000" lnSpcReduction="20000"/>
          </a:bodyPr>
          <a:lstStyle/>
          <a:p>
            <a:pPr>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Immigration law is one of the most complicated areas of law in the U.S.</a:t>
            </a:r>
          </a:p>
          <a:p>
            <a:pPr>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International students must deal with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complex immigration regulations, institutional policies, AND the interplay of these regulations and policies with each other.  </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Immigration issue are often intensely situational.  The best course of action can depend on where someone is from, what immigration status they hold/have held, personal and family circumstances, and exactly when events happened or will happen.  </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your friend did may not be the right thing for you to do and could have serious consequences.</a:t>
            </a:r>
          </a:p>
          <a:p>
            <a:pPr lvl="1"/>
            <a:endParaRPr lang="en-US" dirty="0"/>
          </a:p>
        </p:txBody>
      </p:sp>
      <p:sp>
        <p:nvSpPr>
          <p:cNvPr id="4" name="Content Placeholder 3">
            <a:extLst>
              <a:ext uri="{FF2B5EF4-FFF2-40B4-BE49-F238E27FC236}">
                <a16:creationId xmlns:a16="http://schemas.microsoft.com/office/drawing/2014/main" id="{E9233F05-C58A-879A-2128-3C03FBA0D110}"/>
              </a:ext>
            </a:extLst>
          </p:cNvPr>
          <p:cNvSpPr>
            <a:spLocks noGrp="1"/>
          </p:cNvSpPr>
          <p:nvPr>
            <p:ph sz="quarter" idx="14"/>
          </p:nvPr>
        </p:nvSpPr>
        <p:spPr>
          <a:xfrm>
            <a:off x="6400800" y="2676525"/>
            <a:ext cx="5166360" cy="3597470"/>
          </a:xfrm>
        </p:spPr>
        <p:txBody>
          <a:bodyPr>
            <a:normAutofit fontScale="70000" lnSpcReduction="20000"/>
          </a:bodyPr>
          <a:lstStyle/>
          <a:p>
            <a:pPr marL="114300" indent="0">
              <a:lnSpc>
                <a:spcPct val="107000"/>
              </a:lnSpc>
              <a:buNone/>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Immigration-related issues often require in-depth research and/or consultation with colleagues and/or immigration counsel. </a:t>
            </a:r>
          </a:p>
          <a:p>
            <a:pPr marL="114300" indent="0">
              <a:lnSpc>
                <a:spcPct val="107000"/>
              </a:lnSpc>
              <a:buNone/>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Getting things right means that ISSS professionals and immigration attorneys must balance the speed of a response with the accuracy and detail of that response. </a:t>
            </a:r>
          </a:p>
          <a:p>
            <a:pPr marL="114300" indent="0">
              <a:lnSpc>
                <a:spcPct val="107000"/>
              </a:lnSpc>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Many people (including professors) may have personal experience with immigration processes and may be eager to offer advice.  GET A SECOND OPINION. </a:t>
            </a:r>
          </a:p>
          <a:p>
            <a:pPr marL="114300" indent="0">
              <a:lnSpc>
                <a:spcPct val="107000"/>
              </a:lnSpc>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consequences of bad advice or a misunderstanding can be both serious and long-term.  </a:t>
            </a:r>
          </a:p>
          <a:p>
            <a:pPr marL="114300" indent="0">
              <a:lnSpc>
                <a:spcPct val="107000"/>
              </a:lnSpc>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For example, accumulating unlawful presence of 180 days to 364 days triggers a 3-year bar to admission into the U.S.</a:t>
            </a:r>
          </a:p>
          <a:p>
            <a:pPr marL="0" indent="0">
              <a:lnSpc>
                <a:spcPct val="107000"/>
              </a:lnSpc>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3129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D2DA-BB75-84C0-79A4-0EFE27AFC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70A36-0F48-B5B4-8115-9E9BB03F9738}"/>
              </a:ext>
            </a:extLst>
          </p:cNvPr>
          <p:cNvSpPr>
            <a:spLocks noGrp="1"/>
          </p:cNvSpPr>
          <p:nvPr>
            <p:ph type="title"/>
          </p:nvPr>
        </p:nvSpPr>
        <p:spPr>
          <a:xfrm>
            <a:off x="594360" y="198408"/>
            <a:ext cx="10972800" cy="1574317"/>
          </a:xfrm>
        </p:spPr>
        <p:txBody>
          <a:bodyPr/>
          <a:lstStyle/>
          <a:p>
            <a:r>
              <a:rPr lang="en-US" dirty="0"/>
              <a:t>What YOU Can Do to Prepare</a:t>
            </a:r>
          </a:p>
        </p:txBody>
      </p:sp>
      <p:sp>
        <p:nvSpPr>
          <p:cNvPr id="3" name="Content Placeholder 2">
            <a:extLst>
              <a:ext uri="{FF2B5EF4-FFF2-40B4-BE49-F238E27FC236}">
                <a16:creationId xmlns:a16="http://schemas.microsoft.com/office/drawing/2014/main" id="{AFDCED59-8BF6-0D00-16D9-0A0FD2A415E7}"/>
              </a:ext>
            </a:extLst>
          </p:cNvPr>
          <p:cNvSpPr>
            <a:spLocks noGrp="1"/>
          </p:cNvSpPr>
          <p:nvPr>
            <p:ph sz="quarter" idx="13"/>
          </p:nvPr>
        </p:nvSpPr>
        <p:spPr>
          <a:xfrm>
            <a:off x="595523" y="2676525"/>
            <a:ext cx="5730632" cy="3597470"/>
          </a:xfrm>
        </p:spPr>
        <p:txBody>
          <a:bodyPr>
            <a:normAutofit/>
          </a:bodyPr>
          <a:lstStyle/>
          <a:p>
            <a:pPr marL="342900" indent="-342900">
              <a:buFont typeface="Arial" panose="020B0604020202020204" pitchFamily="34" charset="0"/>
              <a:buChar char="•"/>
            </a:pPr>
            <a:r>
              <a:rPr lang="en-US" dirty="0"/>
              <a:t>Keep complete records all immigration-related documents, including work authorizations, in a safe and accessible place.  </a:t>
            </a:r>
          </a:p>
          <a:p>
            <a:pPr marL="342900" indent="-342900">
              <a:buFont typeface="Arial" panose="020B0604020202020204" pitchFamily="34" charset="0"/>
              <a:buChar char="•"/>
            </a:pPr>
            <a:r>
              <a:rPr lang="en-US" dirty="0"/>
              <a:t>Give yourself plenty of time to conduct research and  take any required actions.</a:t>
            </a:r>
          </a:p>
          <a:p>
            <a:pPr marL="342900" indent="-342900">
              <a:buFont typeface="Arial" panose="020B0604020202020204" pitchFamily="34" charset="0"/>
              <a:buChar char="•"/>
            </a:pPr>
            <a:r>
              <a:rPr lang="en-US" dirty="0"/>
              <a:t>Remember that the earlier you ask for help, the more options will be available.  </a:t>
            </a:r>
          </a:p>
          <a:p>
            <a:pPr marL="342900" indent="-342900">
              <a:buFont typeface="Arial" panose="020B0604020202020204" pitchFamily="34" charset="0"/>
              <a:buChar char="•"/>
            </a:pPr>
            <a:r>
              <a:rPr lang="en-US" dirty="0"/>
              <a:t>Learn about the immigration processes, eligibility requirements, timelines, quotas and costs.</a:t>
            </a:r>
          </a:p>
          <a:p>
            <a:endParaRPr lang="en-US" dirty="0"/>
          </a:p>
          <a:p>
            <a:endParaRPr lang="en-US" dirty="0"/>
          </a:p>
          <a:p>
            <a:pPr lvl="1"/>
            <a:endParaRPr lang="en-US" dirty="0"/>
          </a:p>
        </p:txBody>
      </p:sp>
      <p:sp>
        <p:nvSpPr>
          <p:cNvPr id="4" name="Content Placeholder 3">
            <a:extLst>
              <a:ext uri="{FF2B5EF4-FFF2-40B4-BE49-F238E27FC236}">
                <a16:creationId xmlns:a16="http://schemas.microsoft.com/office/drawing/2014/main" id="{570DEA0A-6F96-D1B1-5D69-635BF0DDE376}"/>
              </a:ext>
            </a:extLst>
          </p:cNvPr>
          <p:cNvSpPr>
            <a:spLocks noGrp="1"/>
          </p:cNvSpPr>
          <p:nvPr>
            <p:ph sz="quarter" idx="14"/>
          </p:nvPr>
        </p:nvSpPr>
        <p:spPr>
          <a:xfrm>
            <a:off x="6485180" y="2676525"/>
            <a:ext cx="5081979" cy="3597470"/>
          </a:xfrm>
        </p:spPr>
        <p:txBody>
          <a:bodyPr/>
          <a:lstStyle/>
          <a:p>
            <a:r>
              <a:rPr lang="en-US" dirty="0"/>
              <a:t>Plan your own immigration pathway early and be prepared for contingencies. </a:t>
            </a:r>
          </a:p>
          <a:p>
            <a:r>
              <a:rPr lang="en-US" dirty="0"/>
              <a:t>Document your academic and professional achievements.</a:t>
            </a:r>
          </a:p>
          <a:p>
            <a:r>
              <a:rPr lang="en-US" dirty="0"/>
              <a:t>Keep your resume/CV up-to-date.</a:t>
            </a:r>
          </a:p>
          <a:p>
            <a:r>
              <a:rPr lang="en-US" dirty="0"/>
              <a:t>Be able to articulate your value to employers.</a:t>
            </a:r>
          </a:p>
          <a:p>
            <a:r>
              <a:rPr lang="en-US" dirty="0"/>
              <a:t>Plan for any relevant fees.</a:t>
            </a:r>
          </a:p>
        </p:txBody>
      </p:sp>
    </p:spTree>
    <p:extLst>
      <p:ext uri="{BB962C8B-B14F-4D97-AF65-F5344CB8AC3E}">
        <p14:creationId xmlns:p14="http://schemas.microsoft.com/office/powerpoint/2010/main" val="90749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94360" y="202400"/>
            <a:ext cx="10972800" cy="1570325"/>
          </a:xfrm>
        </p:spPr>
        <p:txBody>
          <a:bodyPr anchor="b">
            <a:normAutofit/>
          </a:bodyPr>
          <a:lstStyle/>
          <a:p>
            <a:r>
              <a:rPr lang="en-US" dirty="0"/>
              <a:t>Takeaways</a:t>
            </a:r>
          </a:p>
        </p:txBody>
      </p:sp>
      <p:graphicFrame>
        <p:nvGraphicFramePr>
          <p:cNvPr id="5" name="Content Placeholder 2">
            <a:extLst>
              <a:ext uri="{FF2B5EF4-FFF2-40B4-BE49-F238E27FC236}">
                <a16:creationId xmlns:a16="http://schemas.microsoft.com/office/drawing/2014/main" id="{CDC1D9C0-0C44-2682-8D49-9C544018A518}"/>
              </a:ext>
            </a:extLst>
          </p:cNvPr>
          <p:cNvGraphicFramePr>
            <a:graphicFrameLocks noGrp="1"/>
          </p:cNvGraphicFramePr>
          <p:nvPr>
            <p:ph type="tbl" sz="quarter" idx="10"/>
            <p:extLst>
              <p:ext uri="{D42A27DB-BD31-4B8C-83A1-F6EECF244321}">
                <p14:modId xmlns:p14="http://schemas.microsoft.com/office/powerpoint/2010/main" val="3336896070"/>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76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 </a:t>
            </a:r>
            <a:br>
              <a:rPr lang="en-US" dirty="0"/>
            </a:br>
            <a:br>
              <a:rPr lang="en-US" dirty="0"/>
            </a:br>
            <a:endParaRPr lang="en-US" dirty="0"/>
          </a:p>
        </p:txBody>
      </p:sp>
      <p:sp>
        <p:nvSpPr>
          <p:cNvPr id="5" name="Text Placeholder 4">
            <a:extLst>
              <a:ext uri="{FF2B5EF4-FFF2-40B4-BE49-F238E27FC236}">
                <a16:creationId xmlns:a16="http://schemas.microsoft.com/office/drawing/2014/main" id="{01AA76DF-824C-C96F-ACC2-2CA33578696E}"/>
              </a:ext>
            </a:extLst>
          </p:cNvPr>
          <p:cNvSpPr>
            <a:spLocks noGrp="1"/>
          </p:cNvSpPr>
          <p:nvPr>
            <p:ph type="body" sz="quarter" idx="11"/>
          </p:nvPr>
        </p:nvSpPr>
        <p:spPr>
          <a:xfrm>
            <a:off x="594359" y="4549552"/>
            <a:ext cx="8447003" cy="1645920"/>
          </a:xfrm>
        </p:spPr>
        <p:txBody>
          <a:bodyPr/>
          <a:lstStyle/>
          <a:p>
            <a:r>
              <a:rPr lang="en-US" sz="2800" dirty="0"/>
              <a:t>We’ll use the remaining time to respond to questions.  </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lstStyle/>
          <a:p>
            <a:r>
              <a:rPr lang="en-US" dirty="0"/>
              <a:t>U.S. Immigration Environment</a:t>
            </a:r>
          </a:p>
          <a:p>
            <a:r>
              <a:rPr lang="en-US" dirty="0"/>
              <a:t>Immediate Considerations</a:t>
            </a:r>
          </a:p>
          <a:p>
            <a:r>
              <a:rPr lang="en-US" dirty="0"/>
              <a:t>Within the Next Year </a:t>
            </a:r>
          </a:p>
          <a:p>
            <a:r>
              <a:rPr lang="en-US" dirty="0"/>
              <a:t>Longer-Term Considerations</a:t>
            </a:r>
          </a:p>
          <a:p>
            <a:r>
              <a:rPr lang="en-US" dirty="0"/>
              <a:t>Takeaways</a:t>
            </a:r>
          </a:p>
          <a:p>
            <a:r>
              <a:rPr lang="en-US" dirty="0"/>
              <a:t>Q &amp; A, if time permits</a:t>
            </a:r>
          </a:p>
        </p:txBody>
      </p:sp>
    </p:spTree>
    <p:extLst>
      <p:ext uri="{BB962C8B-B14F-4D97-AF65-F5344CB8AC3E}">
        <p14:creationId xmlns:p14="http://schemas.microsoft.com/office/powerpoint/2010/main" val="334668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DE32-CBDC-1F44-2E5C-BC4B8E9E7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77F80-2AAA-B6AE-56EA-F6FDF3A94173}"/>
              </a:ext>
            </a:extLst>
          </p:cNvPr>
          <p:cNvSpPr>
            <a:spLocks noGrp="1"/>
          </p:cNvSpPr>
          <p:nvPr>
            <p:ph type="title"/>
          </p:nvPr>
        </p:nvSpPr>
        <p:spPr/>
        <p:txBody>
          <a:bodyPr/>
          <a:lstStyle/>
          <a:p>
            <a:r>
              <a:rPr lang="en-US" dirty="0"/>
              <a:t>Additional Useful Links</a:t>
            </a:r>
          </a:p>
        </p:txBody>
      </p:sp>
      <p:sp>
        <p:nvSpPr>
          <p:cNvPr id="4" name="Content Placeholder 3">
            <a:extLst>
              <a:ext uri="{FF2B5EF4-FFF2-40B4-BE49-F238E27FC236}">
                <a16:creationId xmlns:a16="http://schemas.microsoft.com/office/drawing/2014/main" id="{93C67899-723F-CC17-694A-8E08BB394541}"/>
              </a:ext>
            </a:extLst>
          </p:cNvPr>
          <p:cNvSpPr>
            <a:spLocks noGrp="1"/>
          </p:cNvSpPr>
          <p:nvPr>
            <p:ph sz="quarter" idx="15"/>
          </p:nvPr>
        </p:nvSpPr>
        <p:spPr>
          <a:xfrm>
            <a:off x="594360" y="2278959"/>
            <a:ext cx="4573988" cy="3932997"/>
          </a:xfrm>
        </p:spPr>
        <p:txBody>
          <a:bodyPr>
            <a:normAutofit fontScale="62500" lnSpcReduction="20000"/>
          </a:bodyPr>
          <a:lstStyle/>
          <a:p>
            <a:pPr marL="173736">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Student &amp; Exchange Visitor Program Study in the States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2"/>
              </a:rPr>
              <a:t>https://studyinthestates.dhs.gov/</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173736">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Study in the States Practical Training Information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3"/>
              </a:rPr>
              <a:t>https://studyinthestates.dhs.gov/students/work/applying-for-practical-training</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173736">
              <a:lnSpc>
                <a:spcPct val="107000"/>
              </a:lnSpc>
            </a:pPr>
            <a:r>
              <a:rPr lang="en-US" kern="100" dirty="0">
                <a:latin typeface="Aptos" panose="020B0004020202020204" pitchFamily="34" charset="0"/>
                <a:ea typeface="Aptos" panose="020B0004020202020204" pitchFamily="34" charset="0"/>
                <a:cs typeface="Times New Roman" panose="02020603050405020304" pitchFamily="18" charset="0"/>
              </a:rPr>
              <a:t>USCIS Optional Practical Training Information - </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4"/>
              </a:rPr>
              <a:t>https://www.uscis.gov/working-in-the-united-states/students-and-exchange-visitors/optional-practical-training-opt-for-f-1-students</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173736">
              <a:lnSpc>
                <a:spcPct val="107000"/>
              </a:lnSpc>
            </a:pPr>
            <a:r>
              <a:rPr lang="en-US" kern="100" dirty="0">
                <a:latin typeface="Aptos" panose="020B0004020202020204" pitchFamily="34" charset="0"/>
                <a:ea typeface="Aptos" panose="020B0004020202020204" pitchFamily="34" charset="0"/>
                <a:cs typeface="Times New Roman" panose="02020603050405020304" pitchFamily="18" charset="0"/>
              </a:rPr>
              <a:t>Study in the States STEM OPT Help Hub - </a:t>
            </a:r>
            <a:r>
              <a:rPr lang="en-US" kern="100" dirty="0">
                <a:latin typeface="Aptos" panose="020B0004020202020204" pitchFamily="34" charset="0"/>
                <a:ea typeface="Aptos" panose="020B0004020202020204" pitchFamily="34" charset="0"/>
                <a:cs typeface="Times New Roman" panose="02020603050405020304" pitchFamily="18" charset="0"/>
                <a:hlinkClick r:id="rId5"/>
              </a:rPr>
              <a:t>https://studyinthestates.dhs.gov/stem-opt-hub</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marL="173736">
              <a:lnSpc>
                <a:spcPct val="107000"/>
              </a:lnSpc>
            </a:pPr>
            <a:r>
              <a:rPr lang="en-US" kern="100" dirty="0">
                <a:effectLst/>
                <a:latin typeface="Aptos" panose="020B0004020202020204" pitchFamily="34" charset="0"/>
                <a:ea typeface="Aptos" panose="020B0004020202020204" pitchFamily="34" charset="0"/>
                <a:cs typeface="Times New Roman" panose="02020603050405020304" pitchFamily="18" charset="0"/>
              </a:rPr>
              <a:t>I-983 Extension Training Plan - </a:t>
            </a:r>
            <a:r>
              <a:rPr lang="en-US" kern="100" dirty="0">
                <a:effectLst/>
                <a:latin typeface="Aptos" panose="020B0004020202020204" pitchFamily="34" charset="0"/>
                <a:ea typeface="Aptos" panose="020B0004020202020204" pitchFamily="34" charset="0"/>
                <a:cs typeface="Times New Roman" panose="02020603050405020304" pitchFamily="18" charset="0"/>
                <a:hlinkClick r:id="rId6"/>
              </a:rPr>
              <a:t>https://www.ice.gov/doclib/sevis/pdf/i983.pdf</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173736">
              <a:lnSpc>
                <a:spcPct val="107000"/>
              </a:lnSpc>
            </a:pPr>
            <a:r>
              <a:rPr lang="en-US" sz="2000" dirty="0">
                <a:latin typeface="Aptos" panose="020B0004020202020204" pitchFamily="34" charset="0"/>
              </a:rPr>
              <a:t>USCIS H-1B - </a:t>
            </a:r>
            <a:r>
              <a:rPr lang="en-US" sz="2000" dirty="0">
                <a:latin typeface="Aptos" panose="020B0004020202020204" pitchFamily="34" charset="0"/>
                <a:hlinkClick r:id="rId7"/>
              </a:rPr>
              <a:t>https://www.uscis.gov/working-in-the-united-states/h-1b-specialty-occupations</a:t>
            </a:r>
            <a:r>
              <a:rPr lang="en-US" sz="2000" dirty="0">
                <a:latin typeface="Aptos" panose="020B0004020202020204" pitchFamily="34" charset="0"/>
              </a:rPr>
              <a:t> </a:t>
            </a:r>
          </a:p>
          <a:p>
            <a:pPr marL="173736">
              <a:lnSpc>
                <a:spcPct val="107000"/>
              </a:lnSpc>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4A68F56B-8774-19B0-F24C-151185811CCC}"/>
              </a:ext>
            </a:extLst>
          </p:cNvPr>
          <p:cNvSpPr>
            <a:spLocks noGrp="1"/>
          </p:cNvSpPr>
          <p:nvPr>
            <p:ph sz="quarter" idx="16"/>
          </p:nvPr>
        </p:nvSpPr>
        <p:spPr>
          <a:xfrm>
            <a:off x="5595729" y="2278959"/>
            <a:ext cx="5138532" cy="3932996"/>
          </a:xfrm>
        </p:spPr>
        <p:txBody>
          <a:bodyPr>
            <a:noAutofit/>
          </a:bodyPr>
          <a:lstStyle/>
          <a:p>
            <a:pPr marL="173736">
              <a:lnSpc>
                <a:spcPct val="107000"/>
              </a:lnSpc>
              <a:spcAft>
                <a:spcPts val="800"/>
              </a:spcAft>
            </a:pPr>
            <a:r>
              <a:rPr lang="en-US" sz="1300" dirty="0">
                <a:latin typeface="Aptos" panose="020B0004020202020204" pitchFamily="34" charset="0"/>
              </a:rPr>
              <a:t>Executive Orders - </a:t>
            </a:r>
            <a:r>
              <a:rPr lang="en-US" sz="1300" dirty="0">
                <a:latin typeface="Aptos" panose="020B0004020202020204" pitchFamily="34" charset="0"/>
                <a:hlinkClick r:id="rId8"/>
              </a:rPr>
              <a:t>https://www.federalregister.gov/presidential-documents/executive-orders</a:t>
            </a:r>
            <a:r>
              <a:rPr lang="en-US" sz="1300" dirty="0">
                <a:latin typeface="Aptos" panose="020B0004020202020204" pitchFamily="34" charset="0"/>
              </a:rPr>
              <a:t> </a:t>
            </a:r>
          </a:p>
          <a:p>
            <a:pPr marL="173736">
              <a:lnSpc>
                <a:spcPct val="107000"/>
              </a:lnSpc>
              <a:spcAft>
                <a:spcPts val="800"/>
              </a:spcAft>
            </a:pPr>
            <a:r>
              <a:rPr lang="en-US" sz="1300" dirty="0">
                <a:latin typeface="Aptos" panose="020B0004020202020204" pitchFamily="34" charset="0"/>
              </a:rPr>
              <a:t>Visa Appointment Wait Times - </a:t>
            </a:r>
            <a:r>
              <a:rPr lang="en-US" sz="1300" dirty="0">
                <a:latin typeface="Aptos" panose="020B0004020202020204" pitchFamily="34" charset="0"/>
                <a:hlinkClick r:id="rId9"/>
              </a:rPr>
              <a:t>https://travel.state.gov/content/travel/en/us-visas/visa-information-resources/wait-times.html</a:t>
            </a:r>
            <a:r>
              <a:rPr lang="en-US" sz="1300" dirty="0">
                <a:latin typeface="Aptos" panose="020B0004020202020204" pitchFamily="34" charset="0"/>
              </a:rPr>
              <a:t> </a:t>
            </a:r>
          </a:p>
          <a:p>
            <a:pPr marL="173736">
              <a:lnSpc>
                <a:spcPct val="107000"/>
              </a:lnSpc>
              <a:spcAft>
                <a:spcPts val="800"/>
              </a:spcAft>
            </a:pPr>
            <a:r>
              <a:rPr lang="en-US" sz="1300" dirty="0">
                <a:latin typeface="Aptos" panose="020B0004020202020204" pitchFamily="34" charset="0"/>
              </a:rPr>
              <a:t>Foreign Affairs Manual - </a:t>
            </a:r>
            <a:r>
              <a:rPr lang="en-US" sz="1300" dirty="0">
                <a:latin typeface="Aptos" panose="020B0004020202020204" pitchFamily="34" charset="0"/>
                <a:hlinkClick r:id="rId10"/>
              </a:rPr>
              <a:t>https://fam.state.gov/</a:t>
            </a:r>
            <a:r>
              <a:rPr lang="en-US" sz="1300" dirty="0">
                <a:latin typeface="Aptos" panose="020B0004020202020204" pitchFamily="34" charset="0"/>
              </a:rPr>
              <a:t> (See Section 9 FAM Visas) </a:t>
            </a:r>
          </a:p>
          <a:p>
            <a:pPr marL="173736">
              <a:lnSpc>
                <a:spcPct val="107000"/>
              </a:lnSpc>
              <a:spcAft>
                <a:spcPts val="800"/>
              </a:spcAft>
            </a:pPr>
            <a:r>
              <a:rPr lang="en-US" sz="1300" dirty="0">
                <a:latin typeface="Aptos" panose="020B0004020202020204" pitchFamily="34" charset="0"/>
              </a:rPr>
              <a:t>USCIS DACA - </a:t>
            </a:r>
            <a:r>
              <a:rPr lang="en-US" sz="1300" dirty="0">
                <a:latin typeface="Aptos" panose="020B0004020202020204" pitchFamily="34" charset="0"/>
                <a:hlinkClick r:id="rId11"/>
              </a:rPr>
              <a:t>https://www.uscis.gov/DACA</a:t>
            </a:r>
            <a:endParaRPr lang="en-US" sz="1300" dirty="0">
              <a:latin typeface="Aptos" panose="020B0004020202020204" pitchFamily="34" charset="0"/>
            </a:endParaRPr>
          </a:p>
          <a:p>
            <a:pPr marL="173736">
              <a:lnSpc>
                <a:spcPct val="107000"/>
              </a:lnSpc>
              <a:spcAft>
                <a:spcPts val="800"/>
              </a:spcAft>
            </a:pPr>
            <a:r>
              <a:rPr lang="en-US" sz="1300" dirty="0">
                <a:latin typeface="Aptos" panose="020B0004020202020204" pitchFamily="34" charset="0"/>
              </a:rPr>
              <a:t>USCIS Humanitarian Parole - </a:t>
            </a:r>
            <a:r>
              <a:rPr lang="en-US" sz="1300" dirty="0">
                <a:latin typeface="Aptos" panose="020B0004020202020204" pitchFamily="34" charset="0"/>
                <a:hlinkClick r:id="rId12"/>
              </a:rPr>
              <a:t>https://www.uscis.gov/humanitarian/humanitarian_parole</a:t>
            </a:r>
            <a:r>
              <a:rPr lang="en-US" sz="1300" dirty="0">
                <a:latin typeface="Aptos" panose="020B0004020202020204" pitchFamily="34" charset="0"/>
              </a:rPr>
              <a:t>  </a:t>
            </a:r>
          </a:p>
          <a:p>
            <a:pPr marL="173736">
              <a:lnSpc>
                <a:spcPct val="107000"/>
              </a:lnSpc>
              <a:spcAft>
                <a:spcPts val="800"/>
              </a:spcAft>
            </a:pPr>
            <a:endParaRPr lang="en-US" sz="1300" dirty="0">
              <a:latin typeface="Aptos" panose="020B0004020202020204" pitchFamily="34" charset="0"/>
            </a:endParaRPr>
          </a:p>
          <a:p>
            <a:endParaRPr lang="en-US" sz="1300" dirty="0">
              <a:latin typeface="Aptos" panose="020B0004020202020204" pitchFamily="34" charset="0"/>
            </a:endParaRPr>
          </a:p>
        </p:txBody>
      </p:sp>
    </p:spTree>
    <p:extLst>
      <p:ext uri="{BB962C8B-B14F-4D97-AF65-F5344CB8AC3E}">
        <p14:creationId xmlns:p14="http://schemas.microsoft.com/office/powerpoint/2010/main" val="21034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U.S. Immigration Environment  </a:t>
            </a:r>
          </a:p>
        </p:txBody>
      </p:sp>
      <p:pic>
        <p:nvPicPr>
          <p:cNvPr id="12" name="Picture Placeholder 4">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11113"/>
            <a:ext cx="5791200" cy="6880226"/>
          </a:xfrm>
        </p:spPr>
      </p:pic>
      <p:sp>
        <p:nvSpPr>
          <p:cNvPr id="4" name="TextBox 3">
            <a:extLst>
              <a:ext uri="{FF2B5EF4-FFF2-40B4-BE49-F238E27FC236}">
                <a16:creationId xmlns:a16="http://schemas.microsoft.com/office/drawing/2014/main" id="{22DA8043-5668-F239-8C48-FACF733BB73D}"/>
              </a:ext>
            </a:extLst>
          </p:cNvPr>
          <p:cNvSpPr txBox="1"/>
          <p:nvPr/>
        </p:nvSpPr>
        <p:spPr>
          <a:xfrm>
            <a:off x="0" y="6869113"/>
            <a:ext cx="5791200" cy="230832"/>
          </a:xfrm>
          <a:prstGeom prst="rect">
            <a:avLst/>
          </a:prstGeom>
          <a:noFill/>
        </p:spPr>
        <p:txBody>
          <a:bodyPr wrap="square" rtlCol="0">
            <a:spAutoFit/>
          </a:bodyPr>
          <a:lstStyle/>
          <a:p>
            <a:r>
              <a:rPr lang="en-US" sz="900">
                <a:hlinkClick r:id="rId4" tooltip="https://en.wikipedia.org/wiki/Magnuson_Act"/>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4408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3C48-2EFE-77A5-89A2-F8EDE189C758}"/>
              </a:ext>
            </a:extLst>
          </p:cNvPr>
          <p:cNvSpPr>
            <a:spLocks noGrp="1"/>
          </p:cNvSpPr>
          <p:nvPr>
            <p:ph type="title"/>
          </p:nvPr>
        </p:nvSpPr>
        <p:spPr/>
        <p:txBody>
          <a:bodyPr/>
          <a:lstStyle/>
          <a:p>
            <a:r>
              <a:rPr lang="en-US" dirty="0"/>
              <a:t>U.S. Immigration Environment</a:t>
            </a:r>
          </a:p>
        </p:txBody>
      </p:sp>
      <p:sp>
        <p:nvSpPr>
          <p:cNvPr id="3" name="Content Placeholder 2">
            <a:extLst>
              <a:ext uri="{FF2B5EF4-FFF2-40B4-BE49-F238E27FC236}">
                <a16:creationId xmlns:a16="http://schemas.microsoft.com/office/drawing/2014/main" id="{D8ABE44D-C465-383D-9822-DE5BAB97FCC8}"/>
              </a:ext>
            </a:extLst>
          </p:cNvPr>
          <p:cNvSpPr>
            <a:spLocks noGrp="1"/>
          </p:cNvSpPr>
          <p:nvPr>
            <p:ph sz="quarter" idx="13"/>
          </p:nvPr>
        </p:nvSpPr>
        <p:spPr>
          <a:xfrm>
            <a:off x="3196424" y="1932150"/>
            <a:ext cx="7810500" cy="4468649"/>
          </a:xfrm>
        </p:spPr>
        <p:txBody>
          <a:bodyPr>
            <a:normAutofit fontScale="77500" lnSpcReduction="20000"/>
          </a:bodyPr>
          <a:lstStyle/>
          <a:p>
            <a:r>
              <a:rPr lang="en-US" sz="2600" dirty="0"/>
              <a:t>U.S. immigration law and policy come from many different sources and are overseen by several agencies.</a:t>
            </a:r>
          </a:p>
          <a:p>
            <a:pPr lvl="1"/>
            <a:r>
              <a:rPr lang="en-US" sz="2600" dirty="0"/>
              <a:t>The Immigration and Nationality Act (INA) was enacted in 1952.  The most recent comprehensive amendment to the INA, which strengthened enforcement and increased penalties for undocumented immigrants, was made in 1996.</a:t>
            </a:r>
          </a:p>
          <a:p>
            <a:pPr lvl="1"/>
            <a:r>
              <a:rPr lang="en-US" sz="2600" dirty="0"/>
              <a:t>Immigration is primarily a federal government issue. States and local governments play a limited role.</a:t>
            </a:r>
          </a:p>
          <a:p>
            <a:r>
              <a:rPr lang="en-US" sz="2600" dirty="0"/>
              <a:t>For many U.S. voters, immigration is an important issue second only to the economy.</a:t>
            </a:r>
          </a:p>
          <a:p>
            <a:r>
              <a:rPr lang="en-US" sz="2600" dirty="0"/>
              <a:t>Most changes to immigration-related rules and policies will take time, but sometimes things change very quickly.</a:t>
            </a:r>
          </a:p>
          <a:p>
            <a:r>
              <a:rPr lang="en-US" sz="2600" dirty="0"/>
              <a:t>A President cannot do whatever he wants.  There are administrative, legal, and political processes that may put limits on some proposals.  </a:t>
            </a:r>
          </a:p>
          <a:p>
            <a:pPr marL="402336" lvl="1" indent="0">
              <a:buNone/>
            </a:pPr>
            <a:endParaRPr lang="en-US" dirty="0"/>
          </a:p>
        </p:txBody>
      </p:sp>
    </p:spTree>
    <p:extLst>
      <p:ext uri="{BB962C8B-B14F-4D97-AF65-F5344CB8AC3E}">
        <p14:creationId xmlns:p14="http://schemas.microsoft.com/office/powerpoint/2010/main" val="255946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6BD0-7894-099E-74CA-91DC48D39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2A659-B3BA-F4E6-2E28-D28E4CA114D6}"/>
              </a:ext>
            </a:extLst>
          </p:cNvPr>
          <p:cNvSpPr>
            <a:spLocks noGrp="1"/>
          </p:cNvSpPr>
          <p:nvPr>
            <p:ph type="title"/>
          </p:nvPr>
        </p:nvSpPr>
        <p:spPr>
          <a:xfrm>
            <a:off x="6318884" y="3499667"/>
            <a:ext cx="5198269" cy="2542810"/>
          </a:xfrm>
        </p:spPr>
        <p:txBody>
          <a:bodyPr/>
          <a:lstStyle/>
          <a:p>
            <a:r>
              <a:rPr lang="en-US" dirty="0"/>
              <a:t>Regulatory Changes &amp; Updates to Policies and Procedures</a:t>
            </a:r>
          </a:p>
        </p:txBody>
      </p:sp>
      <p:sp>
        <p:nvSpPr>
          <p:cNvPr id="6" name="Content Placeholder 5">
            <a:extLst>
              <a:ext uri="{FF2B5EF4-FFF2-40B4-BE49-F238E27FC236}">
                <a16:creationId xmlns:a16="http://schemas.microsoft.com/office/drawing/2014/main" id="{379B5501-F32C-A4DF-C740-916F4C5FE589}"/>
              </a:ext>
            </a:extLst>
          </p:cNvPr>
          <p:cNvSpPr>
            <a:spLocks noGrp="1"/>
          </p:cNvSpPr>
          <p:nvPr>
            <p:ph sz="quarter" idx="14"/>
          </p:nvPr>
        </p:nvSpPr>
        <p:spPr>
          <a:xfrm>
            <a:off x="603885" y="457200"/>
            <a:ext cx="5198269" cy="6031063"/>
          </a:xfrm>
        </p:spPr>
        <p:txBody>
          <a:bodyPr>
            <a:normAutofit/>
          </a:bodyPr>
          <a:lstStyle/>
          <a:p>
            <a:pPr marL="0" indent="0">
              <a:buNone/>
            </a:pPr>
            <a:r>
              <a:rPr lang="en-US" dirty="0"/>
              <a:t>Congress has passed few substantive laws in recent years.  That gave agencies power to interpret existing law to do what the president or an agency head wanted to do.  </a:t>
            </a:r>
          </a:p>
          <a:p>
            <a:pPr marL="0" indent="0">
              <a:buNone/>
            </a:pPr>
            <a:r>
              <a:rPr lang="en-US" dirty="0"/>
              <a:t>However, recent Supreme Court rulings have limited the power of federal agencies by overturning precedent that forced courts to defer to agency interpretations of regulations.  Courts are now likely to be more aggressive in second-guessing agency interpretation.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887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6318884" y="3499667"/>
            <a:ext cx="5198269" cy="2542810"/>
          </a:xfrm>
        </p:spPr>
        <p:txBody>
          <a:bodyPr/>
          <a:lstStyle/>
          <a:p>
            <a:r>
              <a:rPr lang="en-US" dirty="0"/>
              <a:t>Regulatory Changes &amp; Updates to Policies and Procedures</a:t>
            </a:r>
          </a:p>
        </p:txBody>
      </p:sp>
      <p:sp>
        <p:nvSpPr>
          <p:cNvPr id="6" name="Content Placeholder 5">
            <a:extLst>
              <a:ext uri="{FF2B5EF4-FFF2-40B4-BE49-F238E27FC236}">
                <a16:creationId xmlns:a16="http://schemas.microsoft.com/office/drawing/2014/main" id="{81468AF9-8779-6A2C-7C6D-DE28B9F16EA7}"/>
              </a:ext>
            </a:extLst>
          </p:cNvPr>
          <p:cNvSpPr>
            <a:spLocks noGrp="1"/>
          </p:cNvSpPr>
          <p:nvPr>
            <p:ph sz="quarter" idx="14"/>
          </p:nvPr>
        </p:nvSpPr>
        <p:spPr>
          <a:xfrm>
            <a:off x="603885" y="457200"/>
            <a:ext cx="5198269" cy="6031063"/>
          </a:xfrm>
        </p:spPr>
        <p:txBody>
          <a:bodyPr>
            <a:normAutofit/>
          </a:bodyPr>
          <a:lstStyle/>
          <a:p>
            <a:pPr marL="0" indent="0">
              <a:buNone/>
            </a:pPr>
            <a:r>
              <a:rPr lang="en-US" dirty="0"/>
              <a:t>Executive Branch agencies are responsible for executing laws </a:t>
            </a:r>
            <a:r>
              <a:rPr lang="en-US" u="sng" dirty="0"/>
              <a:t>passed by Congress</a:t>
            </a:r>
            <a:r>
              <a:rPr lang="en-US" dirty="0"/>
              <a:t>.</a:t>
            </a:r>
          </a:p>
          <a:p>
            <a:pPr marL="0" indent="0">
              <a:buNone/>
            </a:pPr>
            <a:r>
              <a:rPr lang="en-US" dirty="0"/>
              <a:t>Making and changing rules for programs and policy is a lengthy and complicated process.</a:t>
            </a:r>
          </a:p>
          <a:p>
            <a:pPr marL="0" indent="0">
              <a:buNone/>
            </a:pPr>
            <a:r>
              <a:rPr lang="en-US" dirty="0"/>
              <a:t>There are detailed legal requirements for drafting new proposals, conducting reviews, gathering public comments, making changes, and conducting further reviews.  </a:t>
            </a:r>
          </a:p>
          <a:p>
            <a:pPr marL="0" indent="0">
              <a:buNone/>
            </a:pPr>
            <a:r>
              <a:rPr lang="en-US" dirty="0"/>
              <a:t>Changes can easily take two years, often more.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82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47B7C-DC9B-04DB-3981-7288F4A48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3B0FE-EF26-A225-3DC3-DCD980ED6A05}"/>
              </a:ext>
            </a:extLst>
          </p:cNvPr>
          <p:cNvSpPr>
            <a:spLocks noGrp="1"/>
          </p:cNvSpPr>
          <p:nvPr>
            <p:ph type="title"/>
          </p:nvPr>
        </p:nvSpPr>
        <p:spPr>
          <a:xfrm>
            <a:off x="594360" y="202400"/>
            <a:ext cx="10972800" cy="1570325"/>
          </a:xfrm>
        </p:spPr>
        <p:txBody>
          <a:bodyPr anchor="b">
            <a:normAutofit/>
          </a:bodyPr>
          <a:lstStyle/>
          <a:p>
            <a:r>
              <a:rPr lang="en-US" dirty="0"/>
              <a:t>Executive Branch Agencies Involved in Immigration</a:t>
            </a:r>
          </a:p>
        </p:txBody>
      </p:sp>
      <p:graphicFrame>
        <p:nvGraphicFramePr>
          <p:cNvPr id="8" name="Content Placeholder 5">
            <a:extLst>
              <a:ext uri="{FF2B5EF4-FFF2-40B4-BE49-F238E27FC236}">
                <a16:creationId xmlns:a16="http://schemas.microsoft.com/office/drawing/2014/main" id="{04425692-C78C-B391-0777-B49D1BADEC28}"/>
              </a:ext>
            </a:extLst>
          </p:cNvPr>
          <p:cNvGraphicFramePr>
            <a:graphicFrameLocks noGrp="1"/>
          </p:cNvGraphicFramePr>
          <p:nvPr>
            <p:ph type="tbl" sz="quarter" idx="10"/>
            <p:extLst>
              <p:ext uri="{D42A27DB-BD31-4B8C-83A1-F6EECF244321}">
                <p14:modId xmlns:p14="http://schemas.microsoft.com/office/powerpoint/2010/main" val="3200757523"/>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6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Immigration Environment in 2025</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fontScale="92500" lnSpcReduction="20000"/>
          </a:bodyPr>
          <a:lstStyle/>
          <a:p>
            <a:r>
              <a:rPr lang="en-US" dirty="0"/>
              <a:t>During his 2024 campaign, Trump positioned himself as a champion of legal immigration, distinguishing between those who enter the United States lawfully and those who do not. </a:t>
            </a:r>
          </a:p>
          <a:p>
            <a:r>
              <a:rPr lang="en-US" dirty="0"/>
              <a:t>He even promised to issue green cards to all foreign students upon graduation as part of his "Day One" agenda.</a:t>
            </a:r>
          </a:p>
          <a:p>
            <a:r>
              <a:rPr lang="en-US" dirty="0"/>
              <a:t>Trump has committed to  </a:t>
            </a:r>
          </a:p>
          <a:p>
            <a:pPr lvl="1"/>
            <a:r>
              <a:rPr lang="en-US" dirty="0"/>
              <a:t>Securing the U.S. border.</a:t>
            </a:r>
          </a:p>
          <a:p>
            <a:pPr lvl="1"/>
            <a:r>
              <a:rPr lang="en-US" dirty="0"/>
              <a:t>Reducing undocumented immigration.</a:t>
            </a:r>
          </a:p>
          <a:p>
            <a:pPr lvl="1"/>
            <a:r>
              <a:rPr lang="en-US" dirty="0"/>
              <a:t>Enhancing enforcement efforts inside the U.S.</a:t>
            </a:r>
          </a:p>
          <a:p>
            <a:pPr lvl="1"/>
            <a:r>
              <a:rPr lang="en-US" dirty="0"/>
              <a:t>Increasing scrutiny of legal immigration pathways.</a:t>
            </a: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{999AE4B0-881E-42F9-8745-BA83B798D1BC}tf78853419_win32</Template>
  <TotalTime>918</TotalTime>
  <Words>2434</Words>
  <Application>Microsoft Office PowerPoint</Application>
  <PresentationFormat>Widescreen</PresentationFormat>
  <Paragraphs>237</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Courier New</vt:lpstr>
      <vt:lpstr>Franklin Gothic Book</vt:lpstr>
      <vt:lpstr>Franklin Gothic Demi</vt:lpstr>
      <vt:lpstr>Symbol</vt:lpstr>
      <vt:lpstr>Custom</vt:lpstr>
      <vt:lpstr>Navigating the Next Trump Administration as an International Student </vt:lpstr>
      <vt:lpstr>Your Presenters</vt:lpstr>
      <vt:lpstr>Agenda</vt:lpstr>
      <vt:lpstr>U.S. Immigration Environment  </vt:lpstr>
      <vt:lpstr>U.S. Immigration Environment</vt:lpstr>
      <vt:lpstr>Regulatory Changes &amp; Updates to Policies and Procedures</vt:lpstr>
      <vt:lpstr>Regulatory Changes &amp; Updates to Policies and Procedures</vt:lpstr>
      <vt:lpstr>Executive Branch Agencies Involved in Immigration</vt:lpstr>
      <vt:lpstr>Immigration Environment in 2025</vt:lpstr>
      <vt:lpstr>Immediate Considerations for International Students</vt:lpstr>
      <vt:lpstr>We Want You Here!</vt:lpstr>
      <vt:lpstr>Credible Sources of Information</vt:lpstr>
      <vt:lpstr>Executive Orders</vt:lpstr>
      <vt:lpstr>Travel Bans</vt:lpstr>
      <vt:lpstr>U.S. Visas </vt:lpstr>
      <vt:lpstr>Maintain Your Status</vt:lpstr>
      <vt:lpstr>Employment</vt:lpstr>
      <vt:lpstr>Employment</vt:lpstr>
      <vt:lpstr>Within the Next Year</vt:lpstr>
      <vt:lpstr>Changes of Status</vt:lpstr>
      <vt:lpstr>Longer Timelines, Greater Costs, Less Certainty</vt:lpstr>
      <vt:lpstr>Travel </vt:lpstr>
      <vt:lpstr>Longer-Term Considerations</vt:lpstr>
      <vt:lpstr>We Don’t Know What Will Happen</vt:lpstr>
      <vt:lpstr>Navigating Change</vt:lpstr>
      <vt:lpstr>The Wrong Help Can Hurt</vt:lpstr>
      <vt:lpstr>What YOU Can Do to Prepare</vt:lpstr>
      <vt:lpstr>Takeaways</vt:lpstr>
      <vt:lpstr>Thank You!   </vt:lpstr>
      <vt:lpstr>Additional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Larson-Krieg, Michelle</dc:creator>
  <cp:lastModifiedBy>Larson-Krieg, Michelle</cp:lastModifiedBy>
  <cp:revision>22</cp:revision>
  <dcterms:created xsi:type="dcterms:W3CDTF">2024-11-27T23:22:11Z</dcterms:created>
  <dcterms:modified xsi:type="dcterms:W3CDTF">2024-12-19T21:43:12Z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